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45"/>
  </p:notesMasterIdLst>
  <p:sldIdLst>
    <p:sldId id="256" r:id="rId2"/>
    <p:sldId id="416" r:id="rId3"/>
    <p:sldId id="417" r:id="rId4"/>
    <p:sldId id="423" r:id="rId5"/>
    <p:sldId id="457" r:id="rId6"/>
    <p:sldId id="458" r:id="rId7"/>
    <p:sldId id="456" r:id="rId8"/>
    <p:sldId id="435" r:id="rId9"/>
    <p:sldId id="452" r:id="rId10"/>
    <p:sldId id="431" r:id="rId11"/>
    <p:sldId id="432" r:id="rId12"/>
    <p:sldId id="433" r:id="rId13"/>
    <p:sldId id="434" r:id="rId14"/>
    <p:sldId id="437" r:id="rId15"/>
    <p:sldId id="419" r:id="rId16"/>
    <p:sldId id="420" r:id="rId17"/>
    <p:sldId id="421" r:id="rId18"/>
    <p:sldId id="422" r:id="rId19"/>
    <p:sldId id="438" r:id="rId20"/>
    <p:sldId id="439" r:id="rId21"/>
    <p:sldId id="440" r:id="rId22"/>
    <p:sldId id="459" r:id="rId23"/>
    <p:sldId id="461" r:id="rId24"/>
    <p:sldId id="462" r:id="rId25"/>
    <p:sldId id="463" r:id="rId26"/>
    <p:sldId id="464" r:id="rId27"/>
    <p:sldId id="427" r:id="rId28"/>
    <p:sldId id="429" r:id="rId29"/>
    <p:sldId id="428" r:id="rId30"/>
    <p:sldId id="441" r:id="rId31"/>
    <p:sldId id="448" r:id="rId32"/>
    <p:sldId id="442" r:id="rId33"/>
    <p:sldId id="447" r:id="rId34"/>
    <p:sldId id="460" r:id="rId35"/>
    <p:sldId id="449" r:id="rId36"/>
    <p:sldId id="450" r:id="rId37"/>
    <p:sldId id="451" r:id="rId38"/>
    <p:sldId id="454" r:id="rId39"/>
    <p:sldId id="455" r:id="rId40"/>
    <p:sldId id="465" r:id="rId41"/>
    <p:sldId id="466" r:id="rId42"/>
    <p:sldId id="446" r:id="rId43"/>
    <p:sldId id="444" r:id="rId4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CC"/>
    <a:srgbClr val="993300"/>
    <a:srgbClr val="FFFF99"/>
    <a:srgbClr val="00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5DA1B28-A8E7-4661-8605-84101AFDFFA1}">
  <a:tblStyle styleId="{D5DA1B28-A8E7-4661-8605-84101AFDFF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93" d="100"/>
          <a:sy n="93" d="100"/>
        </p:scale>
        <p:origin x="-618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0574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 type="title">
  <p:cSld name="TITLE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inion Pro SmBd" panose="020406030603060202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inion Pro SmBd" panose="02040603060306020203" pitchFamily="18" charset="0"/>
              </a:defRPr>
            </a:lvl1pPr>
            <a:lvl2pPr>
              <a:defRPr>
                <a:latin typeface="Minion Pro SmBd" panose="02040603060306020203" pitchFamily="18" charset="0"/>
              </a:defRPr>
            </a:lvl2pPr>
            <a:lvl3pPr>
              <a:defRPr>
                <a:latin typeface="Minion Pro SmBd" panose="02040603060306020203" pitchFamily="18" charset="0"/>
              </a:defRPr>
            </a:lvl3pPr>
            <a:lvl4pPr>
              <a:defRPr>
                <a:latin typeface="Minion Pro SmBd" panose="02040603060306020203" pitchFamily="18" charset="0"/>
              </a:defRPr>
            </a:lvl4pPr>
            <a:lvl5pPr>
              <a:defRPr>
                <a:latin typeface="Minion Pro SmBd" panose="02040603060306020203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6703C-E1FA-4AFD-8AAA-9FBFDF132561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E67A-443F-4F69-A03D-A466FE5BE8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887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200150"/>
            <a:ext cx="3810000" cy="33980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200150"/>
            <a:ext cx="3810000" cy="33980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4688681"/>
            <a:ext cx="19812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4686300"/>
            <a:ext cx="29718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825CB-01F0-4D0E-9FEB-B22978F3DA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910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24550" y="593531"/>
            <a:ext cx="75477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arela Round"/>
              <a:buChar char="▧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58" r:id="rId3"/>
    <p:sldLayoutId id="2147483659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s.ru/9180" TargetMode="External"/><Relationship Id="rId2" Type="http://schemas.openxmlformats.org/officeDocument/2006/relationships/hyperlink" Target="http://www.biblios.ru/9045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biblios.ru/931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ctrTitle"/>
          </p:nvPr>
        </p:nvSpPr>
        <p:spPr>
          <a:xfrm>
            <a:off x="751864" y="860766"/>
            <a:ext cx="7542606" cy="236662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Профилактика жестокого обращения и преступлений против половой неприкосновенности детей в образовательных организациях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03424" y="3227388"/>
            <a:ext cx="43589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Марина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</a:rPr>
              <a:t>Федоровна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Луканина, </a:t>
            </a:r>
            <a:b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психолог-консультант высшей категории,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директор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МУ «Городской центр помощи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» г. Ярославль 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4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tx1"/>
                </a:solidFill>
              </a:rPr>
              <a:t>Симптомы, диагностика и последствия сексуального насилия</a:t>
            </a:r>
            <a:r>
              <a:rPr lang="ru-RU" altLang="ru-RU" sz="20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17109" y="1160342"/>
            <a:ext cx="4207291" cy="390984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b="1" dirty="0" smtClean="0">
                <a:solidFill>
                  <a:srgbClr val="006600"/>
                </a:solidFill>
              </a:rPr>
              <a:t>Характер травм и заболеваний:</a:t>
            </a:r>
            <a:endParaRPr lang="ru-RU" altLang="ru-RU" sz="1600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Повреждение генитальной, анальной области, в том числе нарушение целостности девственной плевы.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«Зияние ануса».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Заболевания, передающиеся половым путем.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Беременность.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Венерическая болезнь.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Недержание кала («пачкание одежды»), </a:t>
            </a:r>
            <a:r>
              <a:rPr lang="ru-RU" altLang="ru-RU" sz="1600" dirty="0" err="1" smtClean="0">
                <a:solidFill>
                  <a:srgbClr val="006600"/>
                </a:solidFill>
              </a:rPr>
              <a:t>энурез</a:t>
            </a:r>
            <a:r>
              <a:rPr lang="ru-RU" altLang="ru-RU" sz="1600" dirty="0" smtClean="0">
                <a:solidFill>
                  <a:srgbClr val="0066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Нервно-психические расстройства.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Психосоматические расстройства.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</a:rPr>
              <a:t>Мочеполовые инфекции и боли в горле.</a:t>
            </a: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200" b="1" dirty="0" smtClean="0">
                <a:solidFill>
                  <a:srgbClr val="006600"/>
                </a:solidFill>
              </a:rPr>
              <a:t>Внешние показатели:</a:t>
            </a:r>
            <a:endParaRPr lang="ru-RU" altLang="ru-RU" sz="1200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Порванное, запачканное или окровавленное нижнее белье.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Трудности при ходьбе и сидении.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Жалобы на боль в области половых органов, боли в животе непонятного происхождения, головная боль.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Опухоль или раздражение в области половых органов.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Синяки на внешних половых органах.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Кровотечение из половых органов.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Выделение из половых органов.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Гематомы на груди, ягодицах, нижней части живота, бедрах.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dirty="0" smtClean="0">
                <a:solidFill>
                  <a:srgbClr val="006600"/>
                </a:solidFill>
              </a:rPr>
              <a:t>Следы спермы на одежде, коже и в области половых органов, бёдер.</a:t>
            </a:r>
          </a:p>
        </p:txBody>
      </p:sp>
    </p:spTree>
    <p:extLst>
      <p:ext uri="{BB962C8B-B14F-4D97-AF65-F5344CB8AC3E}">
        <p14:creationId xmlns:p14="http://schemas.microsoft.com/office/powerpoint/2010/main" val="2750828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dirty="0" smtClean="0">
                <a:solidFill>
                  <a:srgbClr val="002060"/>
                </a:solidFill>
              </a:rPr>
              <a:t>Особенности психического  состояния и поведения </a:t>
            </a:r>
            <a:br>
              <a:rPr lang="ru-RU" altLang="ru-RU" sz="2400" dirty="0" smtClean="0">
                <a:solidFill>
                  <a:srgbClr val="002060"/>
                </a:solidFill>
              </a:rPr>
            </a:br>
            <a:r>
              <a:rPr lang="ru-RU" altLang="ru-RU" sz="2400" dirty="0" smtClean="0">
                <a:solidFill>
                  <a:srgbClr val="002060"/>
                </a:solidFill>
              </a:rPr>
              <a:t>ребёнка: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3119" y="1256108"/>
            <a:ext cx="7056300" cy="30621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800" u="sng" dirty="0" smtClean="0">
                <a:solidFill>
                  <a:srgbClr val="002060"/>
                </a:solidFill>
              </a:rPr>
              <a:t>Дети дошкольного возраста:</a:t>
            </a:r>
            <a:endParaRPr lang="ru-RU" altLang="ru-RU" sz="18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Ночные кошмары и нарушение сна.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err="1" smtClean="0">
                <a:solidFill>
                  <a:srgbClr val="002060"/>
                </a:solidFill>
              </a:rPr>
              <a:t>Встревоженность</a:t>
            </a:r>
            <a:r>
              <a:rPr lang="ru-RU" altLang="ru-RU" sz="1800" dirty="0" smtClean="0">
                <a:solidFill>
                  <a:srgbClr val="002060"/>
                </a:solidFill>
              </a:rPr>
              <a:t> и страхи.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Регрессивное поведение (поступки, характерные для более младшего возраста).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Несвойственные возрасту знания о сексуальном поведении, а также сексуально-агрессивные игры со сверстниками, игрушками или с самим собой.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Открытая мастурбация.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Боится оставаться один с кем-то.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Жалуется взрослым на сексуальные посягательства.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48134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79272" y="593531"/>
            <a:ext cx="7892978" cy="682800"/>
          </a:xfrm>
        </p:spPr>
        <p:txBody>
          <a:bodyPr/>
          <a:lstStyle/>
          <a:p>
            <a:pPr algn="l" eaLnBrk="1" hangingPunct="1"/>
            <a:r>
              <a:rPr lang="ru-RU" altLang="ru-RU" sz="2400" u="sng" dirty="0" smtClean="0">
                <a:solidFill>
                  <a:srgbClr val="002060"/>
                </a:solidFill>
              </a:rPr>
              <a:t>Дети младшего школьного возраста:</a:t>
            </a:r>
            <a:r>
              <a:rPr lang="ru-RU" altLang="ru-RU" sz="2400" dirty="0" smtClean="0">
                <a:solidFill>
                  <a:srgbClr val="002060"/>
                </a:solidFill>
              </a:rPr>
              <a:t/>
            </a:r>
            <a:br>
              <a:rPr lang="ru-RU" altLang="ru-RU" sz="2400" dirty="0" smtClean="0">
                <a:solidFill>
                  <a:srgbClr val="002060"/>
                </a:solidFill>
              </a:rPr>
            </a:br>
            <a:endParaRPr lang="ru-RU" alt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357" y="1375172"/>
            <a:ext cx="7056300" cy="306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Резкое ухудшение успеваемости.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Посттравматические стрессовые расстройства, неспособность концентрироваться.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Несвойственные возрасту знания о половых вопросах, сексуально-окрашенное поведение.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Гнев, агрессивное поведение.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Ухудшение взаимоотношений со сверстниками и родителями, не являющимися насильниками.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dirty="0" smtClean="0">
                <a:solidFill>
                  <a:srgbClr val="006600"/>
                </a:solidFill>
              </a:rPr>
              <a:t>Деструктивное поведение.</a:t>
            </a:r>
          </a:p>
        </p:txBody>
      </p:sp>
    </p:spTree>
    <p:extLst>
      <p:ext uri="{BB962C8B-B14F-4D97-AF65-F5344CB8AC3E}">
        <p14:creationId xmlns:p14="http://schemas.microsoft.com/office/powerpoint/2010/main" val="213416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altLang="ru-RU" sz="4000" b="1" u="sng" dirty="0" smtClean="0"/>
              <a:t>Подростки:</a:t>
            </a:r>
            <a:r>
              <a:rPr lang="ru-RU" altLang="ru-RU" sz="4000" b="1" dirty="0" smtClean="0"/>
              <a:t/>
            </a:r>
            <a:br>
              <a:rPr lang="ru-RU" altLang="ru-RU" sz="4000" b="1" dirty="0" smtClean="0"/>
            </a:br>
            <a:endParaRPr lang="ru-RU" altLang="ru-RU" sz="4000" b="1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973" y="1092146"/>
            <a:ext cx="7056300" cy="30621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Депрессия.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Низкая самооценка.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Агрессивное, антисоциальное поведение.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Проблемы в школе.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Социальная изоляция.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Затруднения с половой идентификацией.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err="1" smtClean="0">
                <a:solidFill>
                  <a:srgbClr val="006600"/>
                </a:solidFill>
              </a:rPr>
              <a:t>Сексуализированное</a:t>
            </a:r>
            <a:r>
              <a:rPr lang="ru-RU" altLang="ru-RU" sz="1800" dirty="0" smtClean="0">
                <a:solidFill>
                  <a:srgbClr val="006600"/>
                </a:solidFill>
              </a:rPr>
              <a:t> поведение.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Угрозы и попытки самоубийства.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Употребление алкоголя, наркотиков.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Проституция, беспорядочные половые связи.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Уходы из дома.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6600"/>
                </a:solidFill>
              </a:rPr>
              <a:t>Насилие (в том числе сексуальное) по отношению к более слабым.</a:t>
            </a:r>
          </a:p>
        </p:txBody>
      </p:sp>
    </p:spTree>
    <p:extLst>
      <p:ext uri="{BB962C8B-B14F-4D97-AF65-F5344CB8AC3E}">
        <p14:creationId xmlns:p14="http://schemas.microsoft.com/office/powerpoint/2010/main" val="1423287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27154" y="773231"/>
            <a:ext cx="8229600" cy="339447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           </a:t>
            </a:r>
            <a:r>
              <a:rPr lang="ru-RU" altLang="ru-RU" sz="1400" dirty="0" smtClean="0">
                <a:solidFill>
                  <a:srgbClr val="FF0000"/>
                </a:solidFill>
              </a:rPr>
              <a:t>СИГНАЛАМИ ДЛЯ ВЫЯВЛЕНИЯ СЕМЕЙНОГО НЕБЛАГОПОЛУЧИЯ МОГУТ СТАТЬ: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состояние здоровья и внешний вид ребенка</a:t>
            </a: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 (опасное для жизни ребенка заболевание, лечением которого не занимаются родители; наличие травм, синяков; неряшливый вид ребенка и др.);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особенности поведения ребенка в учреждениях образования</a:t>
            </a: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 (агрессивность в отношении сверстников и взрослых; замкнутость; чрезмерная возбудимость и др.);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низкий уровень педагогического потенциала семьи</a:t>
            </a: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 (отсутствие интереса к делам ребенка в учебном заведении; уклонение от родительских обязанностей, отсутствие заботы; употребление алкоголя или других наркотических средств);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отношение семьи к учреждению образования, которое посещает их ребенок</a:t>
            </a: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 (уклонение от контакта с работниками и администрацией учреждения образования; неявка на родительские собрания и др.);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задолженность по плате за техническое обслуживание</a:t>
            </a:r>
            <a:r>
              <a:rPr lang="ru-RU" altLang="ru-RU" sz="1400" dirty="0" smtClean="0">
                <a:solidFill>
                  <a:schemeClr val="tx1">
                    <a:lumMod val="50000"/>
                  </a:schemeClr>
                </a:solidFill>
              </a:rPr>
              <a:t>, пользование жилым помещением, коммунальные услуги;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400" i="1" dirty="0" smtClean="0">
                <a:solidFill>
                  <a:schemeClr val="tx1">
                    <a:lumMod val="50000"/>
                  </a:schemeClr>
                </a:solidFill>
              </a:rPr>
              <a:t>заявления в органы внутренних дел об уходах несовершеннолетних из дома, их розыске и др.</a:t>
            </a:r>
          </a:p>
        </p:txBody>
      </p:sp>
    </p:spTree>
    <p:extLst>
      <p:ext uri="{BB962C8B-B14F-4D97-AF65-F5344CB8AC3E}">
        <p14:creationId xmlns:p14="http://schemas.microsoft.com/office/powerpoint/2010/main" val="396122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95263"/>
            <a:ext cx="8229600" cy="857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6600"/>
                </a:solidFill>
              </a:rPr>
              <a:t>Эмоциональные реакции детей на насилие и жестокость A. </a:t>
            </a:r>
            <a:r>
              <a:rPr lang="ru-RU" altLang="ru-RU" sz="2400" dirty="0" err="1" smtClean="0">
                <a:solidFill>
                  <a:srgbClr val="006600"/>
                </a:solidFill>
              </a:rPr>
              <a:t>Green</a:t>
            </a:r>
            <a:r>
              <a:rPr lang="ru-RU" altLang="ru-RU" sz="2400" dirty="0" smtClean="0">
                <a:solidFill>
                  <a:srgbClr val="006600"/>
                </a:solidFill>
              </a:rPr>
              <a:t> (1995)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82808"/>
            <a:ext cx="82296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2000" b="1" dirty="0" smtClean="0">
                <a:solidFill>
                  <a:schemeClr val="tx1">
                    <a:lumMod val="50000"/>
                  </a:schemeClr>
                </a:solidFill>
              </a:rPr>
              <a:t>Чувство ответственности за насилие</a:t>
            </a:r>
            <a:r>
              <a:rPr lang="ru-RU" altLang="ru-RU" sz="2000" dirty="0" smtClean="0">
                <a:solidFill>
                  <a:srgbClr val="006600"/>
                </a:solidFill>
              </a:rPr>
              <a:t>: реакция ребенка: «Если бы я был хорошим, мои родители не делали бы друг другу и мне больно...»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000" b="1" dirty="0" smtClean="0">
                <a:solidFill>
                  <a:schemeClr val="tx1">
                    <a:lumMod val="50000"/>
                  </a:schemeClr>
                </a:solidFill>
              </a:rPr>
              <a:t>Чувство вины за постоянное насилие или жестокость</a:t>
            </a:r>
            <a:r>
              <a:rPr lang="ru-RU" altLang="ru-RU" sz="2000" dirty="0" smtClean="0">
                <a:solidFill>
                  <a:srgbClr val="006600"/>
                </a:solidFill>
              </a:rPr>
              <a:t>: при частом или непрекращающемся насилии.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000" b="1" dirty="0" smtClean="0">
                <a:solidFill>
                  <a:schemeClr val="tx1">
                    <a:lumMod val="50000"/>
                  </a:schemeClr>
                </a:solidFill>
              </a:rPr>
              <a:t>Постоянное возбуждение</a:t>
            </a:r>
            <a:r>
              <a:rPr lang="ru-RU" altLang="ru-RU" sz="2000" dirty="0" smtClean="0">
                <a:solidFill>
                  <a:srgbClr val="006600"/>
                </a:solidFill>
              </a:rPr>
              <a:t>: даже в спокойной обстановке от ребенка можно ожидать очередной вспышки агрессивности.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2000" b="1" dirty="0" smtClean="0">
                <a:solidFill>
                  <a:schemeClr val="tx1">
                    <a:lumMod val="50000"/>
                  </a:schemeClr>
                </a:solidFill>
              </a:rPr>
              <a:t>Переживание потери</a:t>
            </a:r>
            <a:r>
              <a:rPr lang="ru-RU" altLang="ru-RU" sz="2000" dirty="0" smtClean="0">
                <a:solidFill>
                  <a:srgbClr val="006600"/>
                </a:solidFill>
              </a:rPr>
              <a:t>: дети, отделенные от родителя, применяющего насилие, постоянно переживают потерю. Они могут сожалеть также и об утрате привычного жизненного уклада и о потере положительного образа родителей, применявших насилие.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4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95263"/>
            <a:ext cx="8229600" cy="857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6600"/>
                </a:solidFill>
              </a:rPr>
              <a:t>Эмоциональные реакции детей на насилие и жестокость A. </a:t>
            </a:r>
            <a:r>
              <a:rPr lang="ru-RU" altLang="ru-RU" sz="2400" dirty="0" err="1" smtClean="0">
                <a:solidFill>
                  <a:srgbClr val="006600"/>
                </a:solidFill>
              </a:rPr>
              <a:t>Green</a:t>
            </a:r>
            <a:r>
              <a:rPr lang="ru-RU" altLang="ru-RU" sz="2400" dirty="0" smtClean="0">
                <a:solidFill>
                  <a:srgbClr val="006600"/>
                </a:solidFill>
              </a:rPr>
              <a:t> (1995)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82808"/>
            <a:ext cx="82296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sz="1800" b="1" dirty="0"/>
              <a:t>Противоречивость</a:t>
            </a:r>
            <a:r>
              <a:rPr lang="ru-RU" altLang="ru-RU" sz="1800" dirty="0"/>
              <a:t>: </a:t>
            </a:r>
            <a:r>
              <a:rPr lang="ru-RU" altLang="ru-RU" sz="1800" dirty="0">
                <a:solidFill>
                  <a:srgbClr val="006600"/>
                </a:solidFill>
              </a:rPr>
              <a:t>дети не осознают, что можно не знать о чувствах другого человека или иметь одновременно два противоположных чувства. Ребенок, который говорит: «Я не знаю, как к этому относиться», – чаще испытывает амбивалентные чувства, а не просто пытается убежать от разговора.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1800" b="1" dirty="0"/>
              <a:t>Страх быть покинутым</a:t>
            </a:r>
            <a:r>
              <a:rPr lang="ru-RU" altLang="ru-RU" sz="1800" dirty="0"/>
              <a:t>: </a:t>
            </a:r>
            <a:r>
              <a:rPr lang="ru-RU" altLang="ru-RU" sz="1800" dirty="0">
                <a:solidFill>
                  <a:srgbClr val="006600"/>
                </a:solidFill>
              </a:rPr>
              <a:t>дети, отделенные от одного из родителей в результате акта насилия, могут испытывать глубокий страх, что второй родитель также может их покинуть или умереть, поэтому часто ребенок отказывается расставаться со вторым родителем.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1800" b="1" dirty="0"/>
              <a:t>Потребность в чрезмерном внимании взрослых</a:t>
            </a:r>
            <a:r>
              <a:rPr lang="ru-RU" altLang="ru-RU" sz="1800" dirty="0"/>
              <a:t>: </a:t>
            </a:r>
            <a:r>
              <a:rPr lang="ru-RU" altLang="ru-RU" sz="1800" dirty="0">
                <a:solidFill>
                  <a:srgbClr val="006600"/>
                </a:solidFill>
              </a:rPr>
              <a:t>может быть особенно проблематичной для родителей, которые пытаются справиться с собственной болью или уже принятыми решениями. На детей могут обращать внимание по поводу негативных проявлений – когда они воспроизводят насилие, свидетелями которого были.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1800" dirty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3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95263"/>
            <a:ext cx="8229600" cy="857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6600"/>
                </a:solidFill>
              </a:rPr>
              <a:t>Эмоциональные реакции детей на насилие и жестокость A. </a:t>
            </a:r>
            <a:r>
              <a:rPr lang="ru-RU" altLang="ru-RU" sz="2400" dirty="0" err="1" smtClean="0">
                <a:solidFill>
                  <a:srgbClr val="006600"/>
                </a:solidFill>
              </a:rPr>
              <a:t>Green</a:t>
            </a:r>
            <a:r>
              <a:rPr lang="ru-RU" altLang="ru-RU" sz="2400" dirty="0" smtClean="0">
                <a:solidFill>
                  <a:srgbClr val="006600"/>
                </a:solidFill>
              </a:rPr>
              <a:t> (1995)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82808"/>
            <a:ext cx="82296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ru-RU" altLang="ru-RU" sz="1800" b="1" dirty="0" smtClean="0"/>
          </a:p>
          <a:p>
            <a:pPr marL="22225" indent="-22225" algn="just">
              <a:lnSpc>
                <a:spcPct val="80000"/>
              </a:lnSpc>
              <a:defRPr/>
            </a:pPr>
            <a:r>
              <a:rPr lang="ru-RU" altLang="ru-RU" sz="1800" b="1" dirty="0" smtClean="0"/>
              <a:t>Боязнь </a:t>
            </a:r>
            <a:r>
              <a:rPr lang="ru-RU" altLang="ru-RU" sz="1800" b="1" dirty="0"/>
              <a:t>телесных повреждений и телесных прикосновений: </a:t>
            </a:r>
            <a:r>
              <a:rPr lang="ru-RU" altLang="ru-RU" sz="1800" b="1" dirty="0">
                <a:solidFill>
                  <a:srgbClr val="006600"/>
                </a:solidFill>
              </a:rPr>
              <a:t>значительный процент детей, являющихся свидетелями насилия или испытывающих его на себе, беспокоятся о том, что родитель, применяющий насилие, откажется от ребенка, либо причинит ему вред, либо будет вымещать зло на нем в различных ситуациях.</a:t>
            </a:r>
          </a:p>
          <a:p>
            <a:pPr marL="22225" indent="-22225" algn="just">
              <a:lnSpc>
                <a:spcPct val="80000"/>
              </a:lnSpc>
              <a:defRPr/>
            </a:pPr>
            <a:endParaRPr lang="ru-RU" altLang="ru-RU" sz="1800" b="1" dirty="0"/>
          </a:p>
          <a:p>
            <a:pPr marL="22225" indent="-22225" algn="just">
              <a:lnSpc>
                <a:spcPct val="80000"/>
              </a:lnSpc>
              <a:defRPr/>
            </a:pPr>
            <a:r>
              <a:rPr lang="ru-RU" altLang="ru-RU" sz="1800" b="1" dirty="0"/>
              <a:t>Стыд: </a:t>
            </a:r>
            <a:r>
              <a:rPr lang="ru-RU" altLang="ru-RU" sz="1800" b="1" dirty="0">
                <a:solidFill>
                  <a:srgbClr val="006600"/>
                </a:solidFill>
              </a:rPr>
              <a:t>в особенности для более старших детей, чувствительность к позору насилия может выражаться в форме стыда.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1800" dirty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9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95263"/>
            <a:ext cx="8229600" cy="857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6600"/>
                </a:solidFill>
              </a:rPr>
              <a:t>Эмоциональные реакции детей на насилие и жестокость A. </a:t>
            </a:r>
            <a:r>
              <a:rPr lang="ru-RU" altLang="ru-RU" sz="2400" dirty="0" err="1" smtClean="0">
                <a:solidFill>
                  <a:srgbClr val="006600"/>
                </a:solidFill>
              </a:rPr>
              <a:t>Green</a:t>
            </a:r>
            <a:r>
              <a:rPr lang="ru-RU" altLang="ru-RU" sz="2400" dirty="0" smtClean="0">
                <a:solidFill>
                  <a:srgbClr val="006600"/>
                </a:solidFill>
              </a:rPr>
              <a:t> (1995)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82808"/>
            <a:ext cx="82296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ru-RU" altLang="ru-RU" sz="1800" b="1" dirty="0" smtClean="0"/>
          </a:p>
          <a:p>
            <a:pPr indent="342900" algn="just">
              <a:defRPr/>
            </a:pP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</a:rPr>
              <a:t>Беспокойство о будущем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неуверенность в повседневной жизни заставляет детей думать, что жизнь будет непредсказуемой и в дальнейшем.</a:t>
            </a:r>
          </a:p>
          <a:p>
            <a:pPr>
              <a:defRPr/>
            </a:pP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Наиболее универсальной и тяжелой реакцией на любое – не только сексуальное – насилие является </a:t>
            </a:r>
            <a:r>
              <a:rPr lang="ru-RU" b="1" dirty="0">
                <a:latin typeface="Times New Roman" panose="02020603050405020304" pitchFamily="18" charset="0"/>
                <a:ea typeface="SimSun" panose="02010600030101010101" pitchFamily="2" charset="-122"/>
              </a:rPr>
              <a:t>низкая самооценка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которая способствует сохранению и закреплению психологических нарушений. </a:t>
            </a:r>
            <a:endParaRPr lang="ru-RU" dirty="0">
              <a:solidFill>
                <a:srgbClr val="006600"/>
              </a:solidFill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dirty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4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 smtClean="0">
                <a:solidFill>
                  <a:schemeClr val="tx1">
                    <a:lumMod val="50000"/>
                  </a:schemeClr>
                </a:solidFill>
              </a:rPr>
              <a:t>«СИНДРОМ ПРИСПОСОБЛЕНИЯ»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altLang="ru-RU" dirty="0" smtClean="0">
                <a:solidFill>
                  <a:srgbClr val="006600"/>
                </a:solidFill>
              </a:rPr>
              <a:t>Необходимость скрывать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dirty="0" smtClean="0">
                <a:solidFill>
                  <a:srgbClr val="006600"/>
                </a:solidFill>
              </a:rPr>
              <a:t>Беспомощность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dirty="0" smtClean="0">
                <a:solidFill>
                  <a:srgbClr val="006600"/>
                </a:solidFill>
              </a:rPr>
              <a:t>Приспособление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dirty="0" smtClean="0">
                <a:solidFill>
                  <a:srgbClr val="006600"/>
                </a:solidFill>
              </a:rPr>
              <a:t>Запоздалые, противоречивые, неубедительные рассказы о  насилии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dirty="0" smtClean="0">
                <a:solidFill>
                  <a:srgbClr val="006600"/>
                </a:solidFill>
              </a:rPr>
              <a:t>Изменение первоначальных утверждений</a:t>
            </a:r>
          </a:p>
          <a:p>
            <a:pPr marL="609600" indent="-609600" eaLnBrk="1" hangingPunct="1">
              <a:buFontTx/>
              <a:buAutoNum type="arabicPeriod"/>
            </a:pPr>
            <a:endParaRPr lang="ru-RU" altLang="ru-RU" dirty="0" smtClean="0"/>
          </a:p>
          <a:p>
            <a:pPr marL="609600" indent="-609600" eaLnBrk="1" hangingPunct="1">
              <a:buFontTx/>
              <a:buAutoNum type="arabicPeriod"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70934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776177" y="705341"/>
            <a:ext cx="7463713" cy="3856026"/>
          </a:xfrm>
        </p:spPr>
        <p:txBody>
          <a:bodyPr/>
          <a:lstStyle/>
          <a:p>
            <a:pPr marL="76200" indent="0" algn="r">
              <a:buNone/>
            </a:pPr>
            <a:r>
              <a:rPr lang="ru-RU" altLang="ru-RU" sz="2000" dirty="0" smtClean="0">
                <a:solidFill>
                  <a:srgbClr val="006600"/>
                </a:solidFill>
              </a:rPr>
              <a:t>    </a:t>
            </a:r>
            <a:r>
              <a:rPr lang="ru-RU" altLang="ru-RU" sz="3200" b="1" dirty="0">
                <a:solidFill>
                  <a:srgbClr val="006600"/>
                </a:solidFill>
              </a:rPr>
              <a:t>Жестокое обращение </a:t>
            </a:r>
            <a:r>
              <a:rPr lang="ru-RU" altLang="ru-RU" sz="3200" dirty="0" smtClean="0">
                <a:solidFill>
                  <a:srgbClr val="006600"/>
                </a:solidFill>
              </a:rPr>
              <a:t>–</a:t>
            </a:r>
          </a:p>
          <a:p>
            <a:pPr marL="76200" indent="0" algn="r">
              <a:buNone/>
            </a:pPr>
            <a:r>
              <a:rPr lang="ru-RU" altLang="ru-RU" sz="3200" dirty="0" smtClean="0">
                <a:solidFill>
                  <a:srgbClr val="006600"/>
                </a:solidFill>
              </a:rPr>
              <a:t>     </a:t>
            </a:r>
            <a:r>
              <a:rPr lang="ru-RU" altLang="ru-RU" sz="3200" dirty="0">
                <a:solidFill>
                  <a:srgbClr val="006600"/>
                </a:solidFill>
              </a:rPr>
              <a:t>это любое поведение по отношении к человеку, которое нарушает его физическое или психическое благополучие, ставя под угрозу состояние его здоровья и развития</a:t>
            </a:r>
          </a:p>
          <a:p>
            <a:pPr marL="76200" indent="0">
              <a:buNone/>
            </a:pP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36293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99326" y="416957"/>
            <a:ext cx="7547700" cy="682800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solidFill>
                  <a:srgbClr val="006600"/>
                </a:solidFill>
              </a:rPr>
              <a:t>Причин молчания несколько: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altLang="ru-RU" sz="2400" smtClean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13738" y="1157187"/>
            <a:ext cx="3810000" cy="3398044"/>
          </a:xfrm>
        </p:spPr>
        <p:txBody>
          <a:bodyPr/>
          <a:lstStyle/>
          <a:p>
            <a:pPr eaLnBrk="1" hangingPunct="1"/>
            <a:r>
              <a:rPr lang="ru-RU" altLang="ru-RU" sz="1800" dirty="0" smtClean="0">
                <a:solidFill>
                  <a:schemeClr val="tx1">
                    <a:lumMod val="50000"/>
                  </a:schemeClr>
                </a:solidFill>
              </a:rPr>
              <a:t>Ребёнка запугивали.</a:t>
            </a:r>
          </a:p>
          <a:p>
            <a:pPr eaLnBrk="1" hangingPunct="1"/>
            <a:r>
              <a:rPr lang="ru-RU" altLang="ru-RU" sz="1800" dirty="0" smtClean="0">
                <a:solidFill>
                  <a:schemeClr val="tx1">
                    <a:lumMod val="50000"/>
                  </a:schemeClr>
                </a:solidFill>
              </a:rPr>
              <a:t>Он стыдится говорить об этом.</a:t>
            </a:r>
          </a:p>
          <a:p>
            <a:pPr eaLnBrk="1" hangingPunct="1"/>
            <a:r>
              <a:rPr lang="ru-RU" altLang="ru-RU" sz="1800" dirty="0" smtClean="0">
                <a:solidFill>
                  <a:schemeClr val="tx1">
                    <a:lumMod val="50000"/>
                  </a:schemeClr>
                </a:solidFill>
              </a:rPr>
              <a:t>Его убедили хранить «секрет».</a:t>
            </a:r>
          </a:p>
          <a:p>
            <a:pPr eaLnBrk="1" hangingPunct="1"/>
            <a:r>
              <a:rPr lang="ru-RU" altLang="ru-RU" sz="1800" dirty="0" smtClean="0">
                <a:solidFill>
                  <a:schemeClr val="tx1">
                    <a:lumMod val="50000"/>
                  </a:schemeClr>
                </a:solidFill>
              </a:rPr>
              <a:t>Он считает себя виноватым но всем.</a:t>
            </a:r>
          </a:p>
          <a:p>
            <a:pPr eaLnBrk="1" hangingPunct="1"/>
            <a:r>
              <a:rPr lang="ru-RU" altLang="ru-RU" sz="1800" dirty="0" smtClean="0">
                <a:solidFill>
                  <a:schemeClr val="tx1">
                    <a:lumMod val="50000"/>
                  </a:schemeClr>
                </a:solidFill>
              </a:rPr>
              <a:t>Его убедили, что такие отношения нормальны, и это происходит со всеми.</a:t>
            </a:r>
          </a:p>
          <a:p>
            <a:pPr eaLnBrk="1" hangingPunct="1"/>
            <a:endParaRPr lang="ru-RU" altLang="ru-RU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5605" name="Picture 6" descr="Статусы Блог - подборки статусов для вконтакте, одноклассник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35" y="1171377"/>
            <a:ext cx="4140200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678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1488" y="0"/>
            <a:ext cx="7547700" cy="682800"/>
          </a:xfrm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tx1">
                    <a:lumMod val="50000"/>
                  </a:schemeClr>
                </a:solidFill>
              </a:rPr>
              <a:t>У жертв насилия чаще всего наблюдаются отклонения в следующих сферах:</a:t>
            </a:r>
            <a:br>
              <a:rPr lang="ru-RU" altLang="ru-RU" sz="1600" b="1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ru-RU" altLang="ru-RU" sz="1600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810" y="537201"/>
            <a:ext cx="7897100" cy="3946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 smtClean="0">
                <a:solidFill>
                  <a:schemeClr val="tx1">
                    <a:lumMod val="50000"/>
                  </a:schemeClr>
                </a:solidFill>
              </a:rPr>
              <a:t>когнитивный уровень: </a:t>
            </a:r>
            <a:r>
              <a:rPr lang="ru-RU" altLang="ru-RU" dirty="0" smtClean="0">
                <a:solidFill>
                  <a:srgbClr val="006600"/>
                </a:solidFill>
              </a:rPr>
              <a:t>низкая самооценка; иррациональные, разрушительные мысли; проблемы с принятием решения; проблемы с поиском выхода из сложных ситуаций;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>
                <a:solidFill>
                  <a:schemeClr val="tx1">
                    <a:lumMod val="50000"/>
                  </a:schemeClr>
                </a:solidFill>
              </a:rPr>
              <a:t>аффективный уровень: </a:t>
            </a:r>
            <a:r>
              <a:rPr lang="ru-RU" altLang="ru-RU" dirty="0" smtClean="0">
                <a:solidFill>
                  <a:srgbClr val="006600"/>
                </a:solidFill>
              </a:rPr>
              <a:t>гнев, злость; тревожность; чувство вины; страх отвержения; фобии; депрессия;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>
                <a:solidFill>
                  <a:schemeClr val="tx1">
                    <a:lumMod val="50000"/>
                  </a:schemeClr>
                </a:solidFill>
              </a:rPr>
              <a:t>поведенческий уровень: </a:t>
            </a:r>
            <a:r>
              <a:rPr lang="ru-RU" altLang="ru-RU" dirty="0" smtClean="0">
                <a:solidFill>
                  <a:srgbClr val="006600"/>
                </a:solidFill>
              </a:rPr>
              <a:t>драки; слезы; низкая учебная успеваемость; ночные кошмары; изоляция от окружающих; конфликты с окружающими.</a:t>
            </a:r>
          </a:p>
        </p:txBody>
      </p:sp>
    </p:spTree>
    <p:extLst>
      <p:ext uri="{BB962C8B-B14F-4D97-AF65-F5344CB8AC3E}">
        <p14:creationId xmlns:p14="http://schemas.microsoft.com/office/powerpoint/2010/main" val="2717498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6359" y="413889"/>
            <a:ext cx="6159818" cy="82314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508760" marR="3810" indent="-1499711">
              <a:spcBef>
                <a:spcPts val="79"/>
              </a:spcBef>
            </a:pPr>
            <a:r>
              <a:rPr spc="-251" dirty="0">
                <a:solidFill>
                  <a:srgbClr val="006600"/>
                </a:solidFill>
              </a:rPr>
              <a:t>Т</a:t>
            </a:r>
            <a:r>
              <a:rPr spc="-259" dirty="0">
                <a:solidFill>
                  <a:srgbClr val="006600"/>
                </a:solidFill>
              </a:rPr>
              <a:t>и</a:t>
            </a:r>
            <a:r>
              <a:rPr spc="-75" dirty="0">
                <a:solidFill>
                  <a:srgbClr val="006600"/>
                </a:solidFill>
              </a:rPr>
              <a:t>п</a:t>
            </a:r>
            <a:r>
              <a:rPr spc="-71" dirty="0">
                <a:solidFill>
                  <a:srgbClr val="006600"/>
                </a:solidFill>
              </a:rPr>
              <a:t>и</a:t>
            </a:r>
            <a:r>
              <a:rPr spc="-356" dirty="0">
                <a:solidFill>
                  <a:srgbClr val="006600"/>
                </a:solidFill>
              </a:rPr>
              <a:t>ч</a:t>
            </a:r>
            <a:r>
              <a:rPr spc="-172" dirty="0">
                <a:solidFill>
                  <a:srgbClr val="006600"/>
                </a:solidFill>
              </a:rPr>
              <a:t>н</a:t>
            </a:r>
            <a:r>
              <a:rPr spc="-221" dirty="0">
                <a:solidFill>
                  <a:srgbClr val="006600"/>
                </a:solidFill>
              </a:rPr>
              <a:t>ы</a:t>
            </a:r>
            <a:r>
              <a:rPr spc="131" dirty="0">
                <a:solidFill>
                  <a:srgbClr val="006600"/>
                </a:solidFill>
              </a:rPr>
              <a:t>е</a:t>
            </a:r>
            <a:r>
              <a:rPr spc="-210" dirty="0">
                <a:solidFill>
                  <a:srgbClr val="006600"/>
                </a:solidFill>
              </a:rPr>
              <a:t> </a:t>
            </a:r>
            <a:r>
              <a:rPr spc="-38" dirty="0">
                <a:solidFill>
                  <a:srgbClr val="006600"/>
                </a:solidFill>
              </a:rPr>
              <a:t>д</a:t>
            </a:r>
            <a:r>
              <a:rPr spc="116" dirty="0">
                <a:solidFill>
                  <a:srgbClr val="006600"/>
                </a:solidFill>
              </a:rPr>
              <a:t>о</a:t>
            </a:r>
            <a:r>
              <a:rPr spc="-161" dirty="0">
                <a:solidFill>
                  <a:srgbClr val="006600"/>
                </a:solidFill>
              </a:rPr>
              <a:t>л</a:t>
            </a:r>
            <a:r>
              <a:rPr spc="-270" dirty="0">
                <a:solidFill>
                  <a:srgbClr val="006600"/>
                </a:solidFill>
              </a:rPr>
              <a:t>г</a:t>
            </a:r>
            <a:r>
              <a:rPr spc="116" dirty="0">
                <a:solidFill>
                  <a:srgbClr val="006600"/>
                </a:solidFill>
              </a:rPr>
              <a:t>о</a:t>
            </a:r>
            <a:r>
              <a:rPr spc="-304" dirty="0">
                <a:solidFill>
                  <a:srgbClr val="006600"/>
                </a:solidFill>
              </a:rPr>
              <a:t>в</a:t>
            </a:r>
            <a:r>
              <a:rPr spc="139" dirty="0">
                <a:solidFill>
                  <a:srgbClr val="006600"/>
                </a:solidFill>
              </a:rPr>
              <a:t>р</a:t>
            </a:r>
            <a:r>
              <a:rPr spc="135" dirty="0">
                <a:solidFill>
                  <a:srgbClr val="006600"/>
                </a:solidFill>
              </a:rPr>
              <a:t>е</a:t>
            </a:r>
            <a:r>
              <a:rPr spc="307" dirty="0">
                <a:solidFill>
                  <a:srgbClr val="006600"/>
                </a:solidFill>
              </a:rPr>
              <a:t>м</a:t>
            </a:r>
            <a:r>
              <a:rPr spc="266" dirty="0">
                <a:solidFill>
                  <a:srgbClr val="006600"/>
                </a:solidFill>
              </a:rPr>
              <a:t>е</a:t>
            </a:r>
            <a:r>
              <a:rPr spc="-101" dirty="0">
                <a:solidFill>
                  <a:srgbClr val="006600"/>
                </a:solidFill>
              </a:rPr>
              <a:t>н</a:t>
            </a:r>
            <a:r>
              <a:rPr spc="-172" dirty="0">
                <a:solidFill>
                  <a:srgbClr val="006600"/>
                </a:solidFill>
              </a:rPr>
              <a:t>н</a:t>
            </a:r>
            <a:r>
              <a:rPr spc="-221" dirty="0">
                <a:solidFill>
                  <a:srgbClr val="006600"/>
                </a:solidFill>
              </a:rPr>
              <a:t>ы</a:t>
            </a:r>
            <a:r>
              <a:rPr spc="131" dirty="0">
                <a:solidFill>
                  <a:srgbClr val="006600"/>
                </a:solidFill>
              </a:rPr>
              <a:t>е</a:t>
            </a:r>
            <a:r>
              <a:rPr spc="-210" dirty="0">
                <a:solidFill>
                  <a:srgbClr val="006600"/>
                </a:solidFill>
              </a:rPr>
              <a:t> </a:t>
            </a:r>
            <a:r>
              <a:rPr spc="11" dirty="0">
                <a:solidFill>
                  <a:srgbClr val="006600"/>
                </a:solidFill>
              </a:rPr>
              <a:t>по</a:t>
            </a:r>
            <a:r>
              <a:rPr spc="56" dirty="0">
                <a:solidFill>
                  <a:srgbClr val="006600"/>
                </a:solidFill>
              </a:rPr>
              <a:t>сл</a:t>
            </a:r>
            <a:r>
              <a:rPr spc="135" dirty="0">
                <a:solidFill>
                  <a:srgbClr val="006600"/>
                </a:solidFill>
              </a:rPr>
              <a:t>е</a:t>
            </a:r>
            <a:r>
              <a:rPr spc="-38" dirty="0">
                <a:solidFill>
                  <a:srgbClr val="006600"/>
                </a:solidFill>
              </a:rPr>
              <a:t>д</a:t>
            </a:r>
            <a:r>
              <a:rPr dirty="0">
                <a:solidFill>
                  <a:srgbClr val="006600"/>
                </a:solidFill>
              </a:rPr>
              <a:t>с</a:t>
            </a:r>
            <a:r>
              <a:rPr spc="-4" dirty="0">
                <a:solidFill>
                  <a:srgbClr val="006600"/>
                </a:solidFill>
              </a:rPr>
              <a:t>т</a:t>
            </a:r>
            <a:r>
              <a:rPr spc="-304" dirty="0">
                <a:solidFill>
                  <a:srgbClr val="006600"/>
                </a:solidFill>
              </a:rPr>
              <a:t>в</a:t>
            </a:r>
            <a:r>
              <a:rPr spc="-53" dirty="0">
                <a:solidFill>
                  <a:srgbClr val="006600"/>
                </a:solidFill>
              </a:rPr>
              <a:t>и</a:t>
            </a:r>
            <a:r>
              <a:rPr spc="-270" dirty="0">
                <a:solidFill>
                  <a:srgbClr val="006600"/>
                </a:solidFill>
              </a:rPr>
              <a:t>я  </a:t>
            </a:r>
            <a:r>
              <a:rPr spc="-94" dirty="0">
                <a:solidFill>
                  <a:srgbClr val="006600"/>
                </a:solidFill>
              </a:rPr>
              <a:t>п</a:t>
            </a:r>
            <a:r>
              <a:rPr spc="135" dirty="0">
                <a:solidFill>
                  <a:srgbClr val="006600"/>
                </a:solidFill>
              </a:rPr>
              <a:t>ер</a:t>
            </a:r>
            <a:r>
              <a:rPr spc="30" dirty="0">
                <a:solidFill>
                  <a:srgbClr val="006600"/>
                </a:solidFill>
              </a:rPr>
              <a:t>еж</a:t>
            </a:r>
            <a:r>
              <a:rPr spc="-184" dirty="0">
                <a:solidFill>
                  <a:srgbClr val="006600"/>
                </a:solidFill>
              </a:rPr>
              <a:t>и</a:t>
            </a:r>
            <a:r>
              <a:rPr spc="-176" dirty="0">
                <a:solidFill>
                  <a:srgbClr val="006600"/>
                </a:solidFill>
              </a:rPr>
              <a:t>в</a:t>
            </a:r>
            <a:r>
              <a:rPr spc="161" dirty="0">
                <a:solidFill>
                  <a:srgbClr val="006600"/>
                </a:solidFill>
              </a:rPr>
              <a:t>ш</a:t>
            </a:r>
            <a:r>
              <a:rPr spc="-165" dirty="0">
                <a:solidFill>
                  <a:srgbClr val="006600"/>
                </a:solidFill>
              </a:rPr>
              <a:t>и</a:t>
            </a:r>
            <a:r>
              <a:rPr spc="-158" dirty="0">
                <a:solidFill>
                  <a:srgbClr val="006600"/>
                </a:solidFill>
              </a:rPr>
              <a:t>х</a:t>
            </a:r>
            <a:r>
              <a:rPr spc="-210" dirty="0">
                <a:solidFill>
                  <a:srgbClr val="006600"/>
                </a:solidFill>
              </a:rPr>
              <a:t> </a:t>
            </a:r>
            <a:r>
              <a:rPr spc="-71" dirty="0">
                <a:solidFill>
                  <a:srgbClr val="006600"/>
                </a:solidFill>
              </a:rPr>
              <a:t>и</a:t>
            </a:r>
            <a:r>
              <a:rPr spc="-75" dirty="0">
                <a:solidFill>
                  <a:srgbClr val="006600"/>
                </a:solidFill>
              </a:rPr>
              <a:t>н</a:t>
            </a:r>
            <a:r>
              <a:rPr spc="15" dirty="0">
                <a:solidFill>
                  <a:srgbClr val="006600"/>
                </a:solidFill>
              </a:rPr>
              <a:t>ц</a:t>
            </a:r>
            <a:r>
              <a:rPr spc="214" dirty="0">
                <a:solidFill>
                  <a:srgbClr val="006600"/>
                </a:solidFill>
              </a:rPr>
              <a:t>е</a:t>
            </a:r>
            <a:r>
              <a:rPr spc="191" dirty="0">
                <a:solidFill>
                  <a:srgbClr val="006600"/>
                </a:solidFill>
              </a:rPr>
              <a:t>с</a:t>
            </a:r>
            <a:r>
              <a:rPr spc="-274" dirty="0">
                <a:solidFill>
                  <a:srgbClr val="006600"/>
                </a:solidFill>
              </a:rPr>
              <a:t>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19796" y="1481960"/>
            <a:ext cx="6529545" cy="2608567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spcBef>
                <a:spcPts val="821"/>
              </a:spcBef>
            </a:pPr>
            <a:r>
              <a:rPr b="1" spc="-4" dirty="0">
                <a:solidFill>
                  <a:srgbClr val="3E3E3E"/>
                </a:solidFill>
                <a:latin typeface="Tahoma"/>
                <a:cs typeface="Tahoma"/>
              </a:rPr>
              <a:t>Сексуализированное</a:t>
            </a:r>
            <a:r>
              <a:rPr b="1" spc="-56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b="1" spc="-15" dirty="0">
                <a:solidFill>
                  <a:srgbClr val="3E3E3E"/>
                </a:solidFill>
                <a:latin typeface="Tahoma"/>
                <a:cs typeface="Tahoma"/>
              </a:rPr>
              <a:t>поведение</a:t>
            </a:r>
            <a:endParaRPr dirty="0">
              <a:latin typeface="Tahoma"/>
              <a:cs typeface="Tahom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pc="-45" dirty="0" smtClean="0">
                <a:solidFill>
                  <a:srgbClr val="A53010"/>
                </a:solidFill>
                <a:latin typeface="Microsoft Sans Serif"/>
                <a:cs typeface="Microsoft Sans Serif"/>
              </a:rPr>
              <a:t>🠶</a:t>
            </a:r>
            <a:r>
              <a:rPr spc="-45" dirty="0">
                <a:solidFill>
                  <a:srgbClr val="A53010"/>
                </a:solidFill>
                <a:latin typeface="Microsoft Sans Serif"/>
                <a:cs typeface="Microsoft Sans Serif"/>
              </a:rPr>
              <a:t>	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Промискуитет</a:t>
            </a:r>
            <a:endParaRPr dirty="0">
              <a:latin typeface="Verdana"/>
              <a:cs typeface="Verdan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pc="-45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Соблазнение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сексуализированная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61" dirty="0">
                <a:solidFill>
                  <a:srgbClr val="3E3E3E"/>
                </a:solidFill>
                <a:latin typeface="Verdana"/>
                <a:cs typeface="Verdana"/>
              </a:rPr>
              <a:t>форма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контакта</a:t>
            </a:r>
            <a:endParaRPr dirty="0">
              <a:latin typeface="Verdana"/>
              <a:cs typeface="Verdana"/>
            </a:endParaRPr>
          </a:p>
          <a:p>
            <a:pPr marL="9525">
              <a:spcBef>
                <a:spcPts val="758"/>
              </a:spcBef>
              <a:tabLst>
                <a:tab pos="266224" algn="l"/>
              </a:tabLst>
            </a:pPr>
            <a:r>
              <a:rPr spc="-150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26" dirty="0">
                <a:solidFill>
                  <a:srgbClr val="3B3838"/>
                </a:solidFill>
                <a:latin typeface="Verdana"/>
                <a:cs typeface="Verdana"/>
              </a:rPr>
              <a:t>П</a:t>
            </a:r>
            <a:r>
              <a:rPr spc="-19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146" dirty="0">
                <a:solidFill>
                  <a:srgbClr val="3B3838"/>
                </a:solidFill>
                <a:latin typeface="Verdana"/>
                <a:cs typeface="Verdana"/>
              </a:rPr>
              <a:t>с</a:t>
            </a:r>
            <a:r>
              <a:rPr spc="-49" dirty="0">
                <a:solidFill>
                  <a:srgbClr val="3B3838"/>
                </a:solidFill>
                <a:latin typeface="Verdana"/>
                <a:cs typeface="Verdana"/>
              </a:rPr>
              <a:t>т</a:t>
            </a:r>
            <a:r>
              <a:rPr spc="-53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-210" dirty="0">
                <a:solidFill>
                  <a:srgbClr val="3B3838"/>
                </a:solidFill>
                <a:latin typeface="Verdana"/>
                <a:cs typeface="Verdana"/>
              </a:rPr>
              <a:t>я</a:t>
            </a:r>
            <a:r>
              <a:rPr spc="-56" dirty="0">
                <a:solidFill>
                  <a:srgbClr val="3B3838"/>
                </a:solidFill>
                <a:latin typeface="Verdana"/>
                <a:cs typeface="Verdana"/>
              </a:rPr>
              <a:t>нн</a:t>
            </a:r>
            <a:r>
              <a:rPr spc="-169" dirty="0">
                <a:solidFill>
                  <a:srgbClr val="3B3838"/>
                </a:solidFill>
                <a:latin typeface="Verdana"/>
                <a:cs typeface="Verdana"/>
              </a:rPr>
              <a:t>ы</a:t>
            </a:r>
            <a:r>
              <a:rPr spc="-34" dirty="0">
                <a:solidFill>
                  <a:srgbClr val="3B3838"/>
                </a:solidFill>
                <a:latin typeface="Verdana"/>
                <a:cs typeface="Verdana"/>
              </a:rPr>
              <a:t>й</a:t>
            </a:r>
            <a:r>
              <a:rPr spc="-113" dirty="0">
                <a:solidFill>
                  <a:srgbClr val="3B3838"/>
                </a:solidFill>
                <a:latin typeface="Verdana"/>
                <a:cs typeface="Verdana"/>
              </a:rPr>
              <a:t> </a:t>
            </a:r>
            <a:r>
              <a:rPr spc="-56" dirty="0">
                <a:solidFill>
                  <a:srgbClr val="3B3838"/>
                </a:solidFill>
                <a:latin typeface="Verdana"/>
                <a:cs typeface="Verdana"/>
              </a:rPr>
              <a:t>п</a:t>
            </a:r>
            <a:r>
              <a:rPr spc="60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56" dirty="0">
                <a:solidFill>
                  <a:srgbClr val="3B3838"/>
                </a:solidFill>
                <a:latin typeface="Verdana"/>
                <a:cs typeface="Verdana"/>
              </a:rPr>
              <a:t>и</a:t>
            </a:r>
            <a:r>
              <a:rPr spc="49" dirty="0">
                <a:solidFill>
                  <a:srgbClr val="3B3838"/>
                </a:solidFill>
                <a:latin typeface="Verdana"/>
                <a:cs typeface="Verdana"/>
              </a:rPr>
              <a:t>с</a:t>
            </a:r>
            <a:r>
              <a:rPr spc="-124" dirty="0">
                <a:solidFill>
                  <a:srgbClr val="3B3838"/>
                </a:solidFill>
                <a:latin typeface="Verdana"/>
                <a:cs typeface="Verdana"/>
              </a:rPr>
              <a:t>к</a:t>
            </a:r>
            <a:r>
              <a:rPr spc="-101" dirty="0">
                <a:solidFill>
                  <a:srgbClr val="3B3838"/>
                </a:solidFill>
                <a:latin typeface="Verdana"/>
                <a:cs typeface="Verdana"/>
              </a:rPr>
              <a:t> </a:t>
            </a:r>
            <a:r>
              <a:rPr spc="-56" dirty="0">
                <a:solidFill>
                  <a:srgbClr val="3B3838"/>
                </a:solidFill>
                <a:latin typeface="Verdana"/>
                <a:cs typeface="Verdana"/>
              </a:rPr>
              <a:t>н</a:t>
            </a:r>
            <a:r>
              <a:rPr spc="60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-176" dirty="0">
                <a:solidFill>
                  <a:srgbClr val="3B3838"/>
                </a:solidFill>
                <a:latin typeface="Verdana"/>
                <a:cs typeface="Verdana"/>
              </a:rPr>
              <a:t>в</a:t>
            </a:r>
            <a:r>
              <a:rPr spc="-169" dirty="0">
                <a:solidFill>
                  <a:srgbClr val="3B3838"/>
                </a:solidFill>
                <a:latin typeface="Verdana"/>
                <a:cs typeface="Verdana"/>
              </a:rPr>
              <a:t>ы</a:t>
            </a:r>
            <a:r>
              <a:rPr spc="-153" dirty="0">
                <a:solidFill>
                  <a:srgbClr val="3B3838"/>
                </a:solidFill>
                <a:latin typeface="Verdana"/>
                <a:cs typeface="Verdana"/>
              </a:rPr>
              <a:t>х</a:t>
            </a:r>
            <a:r>
              <a:rPr spc="-109" dirty="0">
                <a:solidFill>
                  <a:srgbClr val="3B3838"/>
                </a:solidFill>
                <a:latin typeface="Verdana"/>
                <a:cs typeface="Verdana"/>
              </a:rPr>
              <a:t> </a:t>
            </a:r>
            <a:r>
              <a:rPr spc="60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-98" dirty="0">
                <a:solidFill>
                  <a:srgbClr val="3B3838"/>
                </a:solidFill>
                <a:latin typeface="Verdana"/>
                <a:cs typeface="Verdana"/>
              </a:rPr>
              <a:t>т</a:t>
            </a:r>
            <a:r>
              <a:rPr spc="-116" dirty="0">
                <a:solidFill>
                  <a:srgbClr val="3B3838"/>
                </a:solidFill>
                <a:latin typeface="Verdana"/>
                <a:cs typeface="Verdana"/>
              </a:rPr>
              <a:t>н</a:t>
            </a:r>
            <a:r>
              <a:rPr spc="60" dirty="0">
                <a:solidFill>
                  <a:srgbClr val="3B3838"/>
                </a:solidFill>
                <a:latin typeface="Verdana"/>
                <a:cs typeface="Verdana"/>
              </a:rPr>
              <a:t>о</a:t>
            </a:r>
            <a:r>
              <a:rPr spc="94" dirty="0">
                <a:solidFill>
                  <a:srgbClr val="3B3838"/>
                </a:solidFill>
                <a:latin typeface="Verdana"/>
                <a:cs typeface="Verdana"/>
              </a:rPr>
              <a:t>ш</a:t>
            </a:r>
            <a:r>
              <a:rPr dirty="0">
                <a:solidFill>
                  <a:srgbClr val="3B3838"/>
                </a:solidFill>
                <a:latin typeface="Verdana"/>
                <a:cs typeface="Verdana"/>
              </a:rPr>
              <a:t>е</a:t>
            </a:r>
            <a:r>
              <a:rPr spc="8" dirty="0">
                <a:solidFill>
                  <a:srgbClr val="3B3838"/>
                </a:solidFill>
                <a:latin typeface="Verdana"/>
                <a:cs typeface="Verdana"/>
              </a:rPr>
              <a:t>н</a:t>
            </a:r>
            <a:r>
              <a:rPr spc="-41" dirty="0">
                <a:solidFill>
                  <a:srgbClr val="3B3838"/>
                </a:solidFill>
                <a:latin typeface="Verdana"/>
                <a:cs typeface="Verdana"/>
              </a:rPr>
              <a:t>ий</a:t>
            </a:r>
            <a:endParaRPr dirty="0">
              <a:latin typeface="Verdana"/>
              <a:cs typeface="Verdan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pc="-150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158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169" dirty="0">
                <a:solidFill>
                  <a:srgbClr val="3E3E3E"/>
                </a:solidFill>
                <a:latin typeface="Verdana"/>
                <a:cs typeface="Verdana"/>
              </a:rPr>
              <a:t>ы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б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79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-10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из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д</a:t>
            </a:r>
            <a:r>
              <a:rPr spc="-60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ател</a:t>
            </a:r>
            <a:r>
              <a:rPr spc="-135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pc="146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127" dirty="0">
                <a:solidFill>
                  <a:srgbClr val="3E3E3E"/>
                </a:solidFill>
                <a:latin typeface="Verdana"/>
                <a:cs typeface="Verdana"/>
              </a:rPr>
              <a:t>к</a:t>
            </a:r>
            <a:r>
              <a:rPr spc="-105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х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л</a:t>
            </a:r>
            <a:r>
              <a:rPr spc="-135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зую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щ</a:t>
            </a:r>
            <a:r>
              <a:rPr spc="-105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х 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86" dirty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90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116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ё</a:t>
            </a:r>
            <a:r>
              <a:rPr spc="75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172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endParaRPr dirty="0">
              <a:latin typeface="Verdana"/>
              <a:cs typeface="Verdana"/>
            </a:endParaRPr>
          </a:p>
          <a:p>
            <a:pPr marL="266700" marR="3810" indent="-257175">
              <a:spcBef>
                <a:spcPts val="746"/>
              </a:spcBef>
              <a:tabLst>
                <a:tab pos="266224" algn="l"/>
              </a:tabLst>
            </a:pPr>
            <a:r>
              <a:rPr spc="-45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Нарушения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dirty="0">
                <a:solidFill>
                  <a:srgbClr val="3E3E3E"/>
                </a:solidFill>
                <a:latin typeface="Verdana"/>
                <a:cs typeface="Verdana"/>
              </a:rPr>
              <a:t>сексуальной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жизни,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страхи,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конфликты,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фригидность, </a:t>
            </a:r>
            <a:r>
              <a:rPr spc="-46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функциональные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нарушения,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8" dirty="0">
                <a:solidFill>
                  <a:srgbClr val="3E3E3E"/>
                </a:solidFill>
                <a:latin typeface="Verdana"/>
                <a:cs typeface="Verdana"/>
              </a:rPr>
              <a:t>отвращение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72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10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близких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отношениях</a:t>
            </a:r>
            <a:endParaRPr dirty="0">
              <a:latin typeface="Verdana"/>
              <a:cs typeface="Verdana"/>
            </a:endParaRPr>
          </a:p>
          <a:p>
            <a:pPr marL="266700" marR="130016" indent="-257175">
              <a:spcBef>
                <a:spcPts val="758"/>
              </a:spcBef>
              <a:tabLst>
                <a:tab pos="266224" algn="l"/>
              </a:tabLst>
            </a:pPr>
            <a:r>
              <a:rPr spc="-45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23" dirty="0">
                <a:solidFill>
                  <a:srgbClr val="3E3E3E"/>
                </a:solidFill>
                <a:latin typeface="Verdana"/>
                <a:cs typeface="Verdana"/>
              </a:rPr>
              <a:t>Поэтому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поиск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поверхностных</a:t>
            </a:r>
            <a:r>
              <a:rPr spc="-10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отношений,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dirty="0">
                <a:solidFill>
                  <a:srgbClr val="3E3E3E"/>
                </a:solidFill>
                <a:latin typeface="Verdana"/>
                <a:cs typeface="Verdana"/>
              </a:rPr>
              <a:t>разделение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секса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от </a:t>
            </a:r>
            <a:r>
              <a:rPr spc="-46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близости</a:t>
            </a:r>
            <a:endParaRPr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52304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7618" y="448240"/>
            <a:ext cx="3916680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131" dirty="0" err="1">
                <a:solidFill>
                  <a:srgbClr val="002060"/>
                </a:solidFill>
              </a:rPr>
              <a:t>Ф</a:t>
            </a:r>
            <a:r>
              <a:rPr spc="195" dirty="0" err="1">
                <a:solidFill>
                  <a:srgbClr val="002060"/>
                </a:solidFill>
              </a:rPr>
              <a:t>а</a:t>
            </a:r>
            <a:r>
              <a:rPr spc="-270" dirty="0" err="1">
                <a:solidFill>
                  <a:srgbClr val="002060"/>
                </a:solidFill>
              </a:rPr>
              <a:t>зы</a:t>
            </a:r>
            <a:r>
              <a:rPr spc="-191" dirty="0">
                <a:solidFill>
                  <a:srgbClr val="002060"/>
                </a:solidFill>
              </a:rPr>
              <a:t> </a:t>
            </a:r>
            <a:r>
              <a:rPr lang="ru-RU" spc="-191" dirty="0" smtClean="0">
                <a:solidFill>
                  <a:srgbClr val="002060"/>
                </a:solidFill>
              </a:rPr>
              <a:t> </a:t>
            </a:r>
            <a:r>
              <a:rPr spc="-94" dirty="0" err="1" smtClean="0">
                <a:solidFill>
                  <a:srgbClr val="002060"/>
                </a:solidFill>
              </a:rPr>
              <a:t>п</a:t>
            </a:r>
            <a:r>
              <a:rPr spc="-8" dirty="0" err="1" smtClean="0">
                <a:solidFill>
                  <a:srgbClr val="002060"/>
                </a:solidFill>
              </a:rPr>
              <a:t>рот</a:t>
            </a:r>
            <a:r>
              <a:rPr spc="135" dirty="0" err="1" smtClean="0">
                <a:solidFill>
                  <a:srgbClr val="002060"/>
                </a:solidFill>
              </a:rPr>
              <a:t>е</a:t>
            </a:r>
            <a:r>
              <a:rPr spc="-8" dirty="0" err="1" smtClean="0">
                <a:solidFill>
                  <a:srgbClr val="002060"/>
                </a:solidFill>
              </a:rPr>
              <a:t>к</a:t>
            </a:r>
            <a:r>
              <a:rPr spc="-11" dirty="0" err="1" smtClean="0">
                <a:solidFill>
                  <a:srgbClr val="002060"/>
                </a:solidFill>
              </a:rPr>
              <a:t>а</a:t>
            </a:r>
            <a:r>
              <a:rPr spc="-94" dirty="0" err="1" smtClean="0">
                <a:solidFill>
                  <a:srgbClr val="002060"/>
                </a:solidFill>
              </a:rPr>
              <a:t>н</a:t>
            </a:r>
            <a:r>
              <a:rPr spc="-53" dirty="0" err="1" smtClean="0">
                <a:solidFill>
                  <a:srgbClr val="002060"/>
                </a:solidFill>
              </a:rPr>
              <a:t>и</a:t>
            </a:r>
            <a:r>
              <a:rPr spc="-371" dirty="0" err="1" smtClean="0">
                <a:solidFill>
                  <a:srgbClr val="002060"/>
                </a:solidFill>
              </a:rPr>
              <a:t>я</a:t>
            </a:r>
            <a:r>
              <a:rPr spc="-195" dirty="0" smtClean="0">
                <a:solidFill>
                  <a:srgbClr val="002060"/>
                </a:solidFill>
              </a:rPr>
              <a:t> </a:t>
            </a:r>
            <a:r>
              <a:rPr lang="ru-RU" spc="-195" dirty="0" smtClean="0">
                <a:solidFill>
                  <a:srgbClr val="002060"/>
                </a:solidFill>
              </a:rPr>
              <a:t> </a:t>
            </a:r>
            <a:r>
              <a:rPr spc="-278" dirty="0" err="1" smtClean="0">
                <a:solidFill>
                  <a:srgbClr val="002060"/>
                </a:solidFill>
              </a:rPr>
              <a:t>т</a:t>
            </a:r>
            <a:r>
              <a:rPr spc="165" dirty="0" err="1" smtClean="0">
                <a:solidFill>
                  <a:srgbClr val="002060"/>
                </a:solidFill>
              </a:rPr>
              <a:t>ра</a:t>
            </a:r>
            <a:r>
              <a:rPr spc="68" dirty="0" err="1" smtClean="0">
                <a:solidFill>
                  <a:srgbClr val="002060"/>
                </a:solidFill>
              </a:rPr>
              <a:t>вм</a:t>
            </a:r>
            <a:r>
              <a:rPr spc="-296" dirty="0" err="1" smtClean="0">
                <a:solidFill>
                  <a:srgbClr val="002060"/>
                </a:solidFill>
              </a:rPr>
              <a:t>ы</a:t>
            </a:r>
            <a:endParaRPr spc="-296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0258" y="1407477"/>
            <a:ext cx="6905296" cy="216453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500" spc="-49" dirty="0">
                <a:solidFill>
                  <a:srgbClr val="A53010"/>
                </a:solidFill>
                <a:latin typeface="Microsoft Sans Serif"/>
                <a:cs typeface="Microsoft Sans Serif"/>
              </a:rPr>
              <a:t>🠶</a:t>
            </a:r>
            <a:r>
              <a:rPr sz="1500" spc="278" dirty="0">
                <a:solidFill>
                  <a:srgbClr val="A5301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15" dirty="0">
                <a:solidFill>
                  <a:srgbClr val="006600"/>
                </a:solidFill>
                <a:latin typeface="Tahoma"/>
                <a:cs typeface="Tahoma"/>
              </a:rPr>
              <a:t>Травматическая</a:t>
            </a:r>
            <a:r>
              <a:rPr sz="2800" b="1" spc="-30" dirty="0">
                <a:solidFill>
                  <a:srgbClr val="0066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6600"/>
                </a:solidFill>
                <a:latin typeface="Tahoma"/>
                <a:cs typeface="Tahoma"/>
              </a:rPr>
              <a:t>ситуация</a:t>
            </a:r>
            <a:endParaRPr sz="2800" dirty="0">
              <a:solidFill>
                <a:srgbClr val="006600"/>
              </a:solidFill>
              <a:latin typeface="Tahoma"/>
              <a:cs typeface="Tahoma"/>
            </a:endParaRPr>
          </a:p>
          <a:p>
            <a:pPr>
              <a:spcBef>
                <a:spcPts val="15"/>
              </a:spcBef>
            </a:pPr>
            <a:endParaRPr sz="2800" dirty="0">
              <a:solidFill>
                <a:srgbClr val="006600"/>
              </a:solidFill>
              <a:latin typeface="Tahoma"/>
              <a:cs typeface="Tahoma"/>
            </a:endParaRPr>
          </a:p>
          <a:p>
            <a:pPr marL="9525"/>
            <a:r>
              <a:rPr sz="2800" spc="-49" dirty="0">
                <a:solidFill>
                  <a:srgbClr val="006600"/>
                </a:solidFill>
                <a:latin typeface="Microsoft Sans Serif"/>
                <a:cs typeface="Microsoft Sans Serif"/>
              </a:rPr>
              <a:t>🠶</a:t>
            </a:r>
            <a:r>
              <a:rPr sz="2800" spc="270" dirty="0">
                <a:solidFill>
                  <a:srgbClr val="0066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15" dirty="0">
                <a:solidFill>
                  <a:srgbClr val="006600"/>
                </a:solidFill>
                <a:latin typeface="Tahoma"/>
                <a:cs typeface="Tahoma"/>
              </a:rPr>
              <a:t>Травматическая</a:t>
            </a:r>
            <a:r>
              <a:rPr sz="2800" b="1" spc="-38" dirty="0">
                <a:solidFill>
                  <a:srgbClr val="006600"/>
                </a:solidFill>
                <a:latin typeface="Tahoma"/>
                <a:cs typeface="Tahoma"/>
              </a:rPr>
              <a:t> </a:t>
            </a:r>
            <a:r>
              <a:rPr sz="2800" b="1" spc="-11" dirty="0">
                <a:solidFill>
                  <a:srgbClr val="006600"/>
                </a:solidFill>
                <a:latin typeface="Tahoma"/>
                <a:cs typeface="Tahoma"/>
              </a:rPr>
              <a:t>реакция</a:t>
            </a:r>
            <a:endParaRPr sz="2800" dirty="0">
              <a:solidFill>
                <a:srgbClr val="006600"/>
              </a:solidFill>
              <a:latin typeface="Tahoma"/>
              <a:cs typeface="Tahoma"/>
            </a:endParaRPr>
          </a:p>
          <a:p>
            <a:pPr>
              <a:spcBef>
                <a:spcPts val="26"/>
              </a:spcBef>
            </a:pPr>
            <a:endParaRPr sz="2800" dirty="0">
              <a:solidFill>
                <a:srgbClr val="006600"/>
              </a:solidFill>
              <a:latin typeface="Tahoma"/>
              <a:cs typeface="Tahoma"/>
            </a:endParaRPr>
          </a:p>
          <a:p>
            <a:pPr marL="9525"/>
            <a:r>
              <a:rPr sz="2800" spc="-49" dirty="0">
                <a:solidFill>
                  <a:srgbClr val="006600"/>
                </a:solidFill>
                <a:latin typeface="Microsoft Sans Serif"/>
                <a:cs typeface="Microsoft Sans Serif"/>
              </a:rPr>
              <a:t>🠶</a:t>
            </a:r>
            <a:r>
              <a:rPr sz="2800" spc="266" dirty="0">
                <a:solidFill>
                  <a:srgbClr val="0066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23" dirty="0">
                <a:solidFill>
                  <a:srgbClr val="006600"/>
                </a:solidFill>
                <a:latin typeface="Tahoma"/>
                <a:cs typeface="Tahoma"/>
              </a:rPr>
              <a:t>Травматический</a:t>
            </a:r>
            <a:r>
              <a:rPr sz="2800" b="1" spc="-41" dirty="0">
                <a:solidFill>
                  <a:srgbClr val="006600"/>
                </a:solidFill>
                <a:latin typeface="Tahoma"/>
                <a:cs typeface="Tahoma"/>
              </a:rPr>
              <a:t> </a:t>
            </a:r>
            <a:r>
              <a:rPr sz="2800" b="1" spc="64" dirty="0">
                <a:solidFill>
                  <a:srgbClr val="006600"/>
                </a:solidFill>
                <a:latin typeface="Tahoma"/>
                <a:cs typeface="Tahoma"/>
              </a:rPr>
              <a:t>процесс</a:t>
            </a:r>
            <a:endParaRPr sz="2800" dirty="0">
              <a:solidFill>
                <a:srgbClr val="006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23357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2870" y="1053137"/>
            <a:ext cx="7368878" cy="267294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52864">
              <a:spcBef>
                <a:spcPts val="71"/>
              </a:spcBef>
            </a:pPr>
            <a:r>
              <a:rPr b="1" spc="-15" dirty="0">
                <a:solidFill>
                  <a:srgbClr val="002060"/>
                </a:solidFill>
                <a:latin typeface="Tahoma"/>
                <a:cs typeface="Tahoma"/>
              </a:rPr>
              <a:t>Травматическая</a:t>
            </a:r>
            <a:r>
              <a:rPr b="1" spc="19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b="1" spc="-4" dirty="0">
                <a:solidFill>
                  <a:srgbClr val="002060"/>
                </a:solidFill>
                <a:latin typeface="Tahoma"/>
                <a:cs typeface="Tahoma"/>
              </a:rPr>
              <a:t>ситуация</a:t>
            </a:r>
            <a:endParaRPr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266700" marR="442436" indent="-257175">
              <a:lnSpc>
                <a:spcPct val="120000"/>
              </a:lnSpc>
              <a:spcBef>
                <a:spcPts val="784"/>
              </a:spcBef>
              <a:tabLst>
                <a:tab pos="266224" algn="l"/>
              </a:tabLst>
            </a:pPr>
            <a:r>
              <a:rPr spc="-135" dirty="0">
                <a:solidFill>
                  <a:srgbClr val="002060"/>
                </a:solidFill>
                <a:latin typeface="Microsoft Sans Serif"/>
                <a:cs typeface="Microsoft Sans Serif"/>
              </a:rPr>
              <a:t>🠶	</a:t>
            </a:r>
            <a:r>
              <a:rPr spc="94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30" dirty="0">
                <a:solidFill>
                  <a:srgbClr val="002060"/>
                </a:solidFill>
                <a:latin typeface="Verdana"/>
                <a:cs typeface="Verdana"/>
              </a:rPr>
              <a:t>ста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158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-101" dirty="0">
                <a:solidFill>
                  <a:srgbClr val="002060"/>
                </a:solidFill>
                <a:latin typeface="Verdana"/>
                <a:cs typeface="Verdana"/>
              </a:rPr>
              <a:t>ит</a:t>
            </a:r>
            <a:r>
              <a:rPr spc="-98" dirty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spc="-86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94" dirty="0">
                <a:solidFill>
                  <a:srgbClr val="002060"/>
                </a:solidFill>
                <a:latin typeface="Verdana"/>
                <a:cs typeface="Verdana"/>
              </a:rPr>
              <a:t>а</a:t>
            </a:r>
            <a:r>
              <a:rPr spc="4" dirty="0">
                <a:solidFill>
                  <a:srgbClr val="002060"/>
                </a:solidFill>
                <a:latin typeface="Verdana"/>
                <a:cs typeface="Verdana"/>
              </a:rPr>
              <a:t>сил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120" dirty="0">
                <a:solidFill>
                  <a:srgbClr val="002060"/>
                </a:solidFill>
                <a:latin typeface="Verdana"/>
                <a:cs typeface="Verdana"/>
              </a:rPr>
              <a:t>!</a:t>
            </a:r>
            <a:r>
              <a:rPr spc="-75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35" dirty="0">
                <a:solidFill>
                  <a:srgbClr val="002060"/>
                </a:solidFill>
                <a:latin typeface="Verdana"/>
                <a:cs typeface="Verdana"/>
              </a:rPr>
              <a:t>(</a:t>
            </a:r>
            <a:r>
              <a:rPr spc="131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41" dirty="0">
                <a:solidFill>
                  <a:srgbClr val="002060"/>
                </a:solidFill>
                <a:latin typeface="Verdana"/>
                <a:cs typeface="Verdana"/>
              </a:rPr>
              <a:t>ж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109" dirty="0">
                <a:solidFill>
                  <a:srgbClr val="002060"/>
                </a:solidFill>
                <a:latin typeface="Verdana"/>
                <a:cs typeface="Verdana"/>
              </a:rPr>
              <a:t>,</a:t>
            </a:r>
            <a:r>
              <a:rPr spc="-64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94" dirty="0">
                <a:solidFill>
                  <a:srgbClr val="002060"/>
                </a:solidFill>
                <a:latin typeface="Verdana"/>
                <a:cs typeface="Verdana"/>
              </a:rPr>
              <a:t>а</a:t>
            </a:r>
            <a:r>
              <a:rPr spc="4" dirty="0">
                <a:solidFill>
                  <a:srgbClr val="002060"/>
                </a:solidFill>
                <a:latin typeface="Verdana"/>
                <a:cs typeface="Verdana"/>
              </a:rPr>
              <a:t>сил</a:t>
            </a:r>
            <a:r>
              <a:rPr spc="-124" dirty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-79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-68" dirty="0">
                <a:solidFill>
                  <a:srgbClr val="002060"/>
                </a:solidFill>
                <a:latin typeface="Verdana"/>
                <a:cs typeface="Verdana"/>
              </a:rPr>
              <a:t>к</a:t>
            </a:r>
            <a:r>
              <a:rPr spc="-90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38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по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-124" dirty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spc="-127" dirty="0">
                <a:solidFill>
                  <a:srgbClr val="002060"/>
                </a:solidFill>
                <a:latin typeface="Verdana"/>
                <a:cs typeface="Verdana"/>
              </a:rPr>
              <a:t>з</a:t>
            </a:r>
            <a:r>
              <a:rPr spc="-68" dirty="0">
                <a:solidFill>
                  <a:srgbClr val="002060"/>
                </a:solidFill>
                <a:latin typeface="Verdana"/>
                <a:cs typeface="Verdana"/>
              </a:rPr>
              <a:t>у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1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-15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8" dirty="0">
                <a:solidFill>
                  <a:srgbClr val="002060"/>
                </a:solidFill>
                <a:latin typeface="Verdana"/>
                <a:cs typeface="Verdana"/>
              </a:rPr>
              <a:t>ю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58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94" dirty="0">
                <a:solidFill>
                  <a:srgbClr val="002060"/>
                </a:solidFill>
                <a:latin typeface="Verdana"/>
                <a:cs typeface="Verdana"/>
              </a:rPr>
              <a:t>а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сть</a:t>
            </a:r>
            <a:r>
              <a:rPr spc="-86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-9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58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79" dirty="0">
                <a:solidFill>
                  <a:srgbClr val="002060"/>
                </a:solidFill>
                <a:latin typeface="Verdana"/>
                <a:cs typeface="Verdana"/>
              </a:rPr>
              <a:t>сё  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68" dirty="0">
                <a:solidFill>
                  <a:srgbClr val="002060"/>
                </a:solidFill>
                <a:latin typeface="Verdana"/>
                <a:cs typeface="Verdana"/>
              </a:rPr>
              <a:t>р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56" dirty="0">
                <a:solidFill>
                  <a:srgbClr val="002060"/>
                </a:solidFill>
                <a:latin typeface="Verdana"/>
                <a:cs typeface="Verdana"/>
              </a:rPr>
              <a:t>ца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-109" dirty="0">
                <a:solidFill>
                  <a:srgbClr val="002060"/>
                </a:solidFill>
                <a:latin typeface="Verdana"/>
                <a:cs typeface="Verdana"/>
              </a:rPr>
              <a:t>,</a:t>
            </a:r>
            <a:r>
              <a:rPr spc="-90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127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79" dirty="0">
                <a:solidFill>
                  <a:srgbClr val="002060"/>
                </a:solidFill>
                <a:latin typeface="Verdana"/>
                <a:cs typeface="Verdana"/>
              </a:rPr>
              <a:t>аб</a:t>
            </a:r>
            <a:r>
              <a:rPr spc="-49" dirty="0">
                <a:solidFill>
                  <a:srgbClr val="002060"/>
                </a:solidFill>
                <a:latin typeface="Verdana"/>
                <a:cs typeface="Verdana"/>
              </a:rPr>
              <a:t>ая</a:t>
            </a:r>
            <a:r>
              <a:rPr spc="-94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56" dirty="0">
                <a:solidFill>
                  <a:srgbClr val="002060"/>
                </a:solidFill>
                <a:latin typeface="Verdana"/>
                <a:cs typeface="Verdana"/>
              </a:rPr>
              <a:t>мат</a:t>
            </a:r>
            <a:r>
              <a:rPr spc="-124" dirty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spc="-9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60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86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127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п</a:t>
            </a:r>
            <a:r>
              <a:rPr spc="68" dirty="0">
                <a:solidFill>
                  <a:srgbClr val="002060"/>
                </a:solidFill>
                <a:latin typeface="Verdana"/>
                <a:cs typeface="Verdana"/>
              </a:rPr>
              <a:t>р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spc="-158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-191" dirty="0">
                <a:solidFill>
                  <a:srgbClr val="002060"/>
                </a:solidFill>
                <a:latin typeface="Verdana"/>
                <a:cs typeface="Verdana"/>
              </a:rPr>
              <a:t>я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127" dirty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spc="-191" dirty="0">
                <a:solidFill>
                  <a:srgbClr val="002060"/>
                </a:solidFill>
                <a:latin typeface="Verdana"/>
                <a:cs typeface="Verdana"/>
              </a:rPr>
              <a:t>я</a:t>
            </a:r>
            <a:r>
              <a:rPr spc="-116" dirty="0">
                <a:solidFill>
                  <a:srgbClr val="002060"/>
                </a:solidFill>
                <a:latin typeface="Verdana"/>
                <a:cs typeface="Verdana"/>
              </a:rPr>
              <a:t>)</a:t>
            </a:r>
            <a:r>
              <a:rPr spc="-109" dirty="0">
                <a:solidFill>
                  <a:srgbClr val="002060"/>
                </a:solidFill>
                <a:latin typeface="Verdana"/>
                <a:cs typeface="Verdana"/>
              </a:rPr>
              <a:t>.</a:t>
            </a:r>
            <a:endParaRPr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266700" marR="3810" indent="-257175">
              <a:lnSpc>
                <a:spcPct val="12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pc="-41" dirty="0">
                <a:solidFill>
                  <a:srgbClr val="002060"/>
                </a:solidFill>
                <a:latin typeface="Microsoft Sans Serif"/>
                <a:cs typeface="Microsoft Sans Serif"/>
              </a:rPr>
              <a:t>🠶		</a:t>
            </a:r>
            <a:r>
              <a:rPr spc="-11" dirty="0">
                <a:solidFill>
                  <a:srgbClr val="002060"/>
                </a:solidFill>
                <a:latin typeface="Verdana"/>
                <a:cs typeface="Verdana"/>
              </a:rPr>
              <a:t>Сексуальная</a:t>
            </a:r>
            <a:r>
              <a:rPr spc="-90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002060"/>
                </a:solidFill>
                <a:latin typeface="Verdana"/>
                <a:cs typeface="Verdana"/>
              </a:rPr>
              <a:t>эксплуатация</a:t>
            </a:r>
            <a:r>
              <a:rPr spc="-90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002060"/>
                </a:solidFill>
                <a:latin typeface="Verdana"/>
                <a:cs typeface="Verdana"/>
              </a:rPr>
              <a:t>приводит</a:t>
            </a:r>
            <a:r>
              <a:rPr spc="-79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13" dirty="0">
                <a:solidFill>
                  <a:srgbClr val="002060"/>
                </a:solidFill>
                <a:latin typeface="Verdana"/>
                <a:cs typeface="Verdana"/>
              </a:rPr>
              <a:t>к</a:t>
            </a:r>
            <a:r>
              <a:rPr spc="-94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4" dirty="0">
                <a:solidFill>
                  <a:srgbClr val="002060"/>
                </a:solidFill>
                <a:latin typeface="Verdana"/>
                <a:cs typeface="Verdana"/>
              </a:rPr>
              <a:t>непониманию,</a:t>
            </a:r>
            <a:r>
              <a:rPr spc="-6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dirty="0">
                <a:solidFill>
                  <a:srgbClr val="002060"/>
                </a:solidFill>
                <a:latin typeface="Verdana"/>
                <a:cs typeface="Verdana"/>
              </a:rPr>
              <a:t>растерянности</a:t>
            </a:r>
            <a:r>
              <a:rPr spc="-6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от </a:t>
            </a:r>
            <a:r>
              <a:rPr spc="-409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53" dirty="0">
                <a:solidFill>
                  <a:srgbClr val="002060"/>
                </a:solidFill>
                <a:latin typeface="Verdana"/>
                <a:cs typeface="Verdana"/>
              </a:rPr>
              <a:t>возбуждения, </a:t>
            </a:r>
            <a:r>
              <a:rPr spc="-23" dirty="0">
                <a:solidFill>
                  <a:srgbClr val="002060"/>
                </a:solidFill>
                <a:latin typeface="Verdana"/>
                <a:cs typeface="Verdana"/>
              </a:rPr>
              <a:t>запрету </a:t>
            </a:r>
            <a:r>
              <a:rPr spc="-60" dirty="0">
                <a:solidFill>
                  <a:srgbClr val="002060"/>
                </a:solidFill>
                <a:latin typeface="Verdana"/>
                <a:cs typeface="Verdana"/>
              </a:rPr>
              <a:t>говорить, </a:t>
            </a:r>
            <a:r>
              <a:rPr dirty="0">
                <a:solidFill>
                  <a:srgbClr val="002060"/>
                </a:solidFill>
                <a:latin typeface="Verdana"/>
                <a:cs typeface="Verdana"/>
              </a:rPr>
              <a:t>парентификации, лишение </a:t>
            </a:r>
            <a:r>
              <a:rPr spc="-38" dirty="0">
                <a:solidFill>
                  <a:srgbClr val="002060"/>
                </a:solidFill>
                <a:latin typeface="Verdana"/>
                <a:cs typeface="Verdana"/>
              </a:rPr>
              <a:t>детства, </a:t>
            </a:r>
            <a:r>
              <a:rPr spc="-11" dirty="0" err="1" smtClean="0">
                <a:solidFill>
                  <a:srgbClr val="002060"/>
                </a:solidFill>
                <a:latin typeface="Verdana"/>
                <a:cs typeface="Verdana"/>
              </a:rPr>
              <a:t>осиротению</a:t>
            </a:r>
            <a:r>
              <a:rPr spc="-56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8" dirty="0">
                <a:solidFill>
                  <a:srgbClr val="002060"/>
                </a:solidFill>
                <a:latin typeface="Verdana"/>
                <a:cs typeface="Verdana"/>
              </a:rPr>
              <a:t>ребёнка.</a:t>
            </a:r>
            <a:endParaRPr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266700" marR="263366" indent="-257175">
              <a:lnSpc>
                <a:spcPct val="12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pc="-41" dirty="0">
                <a:solidFill>
                  <a:srgbClr val="002060"/>
                </a:solidFill>
                <a:latin typeface="Microsoft Sans Serif"/>
                <a:cs typeface="Microsoft Sans Serif"/>
              </a:rPr>
              <a:t>🠶	</a:t>
            </a:r>
            <a:r>
              <a:rPr spc="-38" dirty="0">
                <a:solidFill>
                  <a:srgbClr val="002060"/>
                </a:solidFill>
                <a:latin typeface="Verdana"/>
                <a:cs typeface="Verdana"/>
              </a:rPr>
              <a:t>Взрослый</a:t>
            </a:r>
            <a:r>
              <a:rPr spc="-75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38" dirty="0">
                <a:solidFill>
                  <a:srgbClr val="002060"/>
                </a:solidFill>
                <a:latin typeface="Verdana"/>
                <a:cs typeface="Verdana"/>
              </a:rPr>
              <a:t>злоупотребляет</a:t>
            </a:r>
            <a:r>
              <a:rPr spc="-60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26" dirty="0">
                <a:solidFill>
                  <a:srgbClr val="002060"/>
                </a:solidFill>
                <a:latin typeface="Verdana"/>
                <a:cs typeface="Verdana"/>
              </a:rPr>
              <a:t>нежностью,</a:t>
            </a:r>
            <a:r>
              <a:rPr spc="-86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26" dirty="0">
                <a:solidFill>
                  <a:srgbClr val="002060"/>
                </a:solidFill>
                <a:latin typeface="Verdana"/>
                <a:cs typeface="Verdana"/>
              </a:rPr>
              <a:t>желанием</a:t>
            </a:r>
            <a:r>
              <a:rPr spc="-6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30" dirty="0">
                <a:solidFill>
                  <a:srgbClr val="002060"/>
                </a:solidFill>
                <a:latin typeface="Verdana"/>
                <a:cs typeface="Verdana"/>
              </a:rPr>
              <a:t>диадических</a:t>
            </a:r>
            <a:r>
              <a:rPr spc="-75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8" dirty="0">
                <a:solidFill>
                  <a:srgbClr val="002060"/>
                </a:solidFill>
                <a:latin typeface="Verdana"/>
                <a:cs typeface="Verdana"/>
              </a:rPr>
              <a:t>отношений </a:t>
            </a:r>
            <a:r>
              <a:rPr spc="-409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26" dirty="0">
                <a:solidFill>
                  <a:srgbClr val="002060"/>
                </a:solidFill>
                <a:latin typeface="Verdana"/>
                <a:cs typeface="Verdana"/>
              </a:rPr>
              <a:t>ребёнка</a:t>
            </a:r>
            <a:r>
              <a:rPr spc="-94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5" dirty="0">
                <a:solidFill>
                  <a:srgbClr val="002060"/>
                </a:solidFill>
                <a:latin typeface="Verdana"/>
                <a:cs typeface="Verdana"/>
              </a:rPr>
              <a:t>(Фишер).</a:t>
            </a:r>
            <a:endParaRPr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9525">
              <a:spcBef>
                <a:spcPts val="1043"/>
              </a:spcBef>
              <a:tabLst>
                <a:tab pos="307657" algn="l"/>
              </a:tabLst>
            </a:pPr>
            <a:r>
              <a:rPr spc="-135" dirty="0">
                <a:solidFill>
                  <a:srgbClr val="002060"/>
                </a:solidFill>
                <a:latin typeface="Microsoft Sans Serif"/>
                <a:cs typeface="Microsoft Sans Serif"/>
              </a:rPr>
              <a:t>🠶	</a:t>
            </a:r>
            <a:r>
              <a:rPr spc="-248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-191" dirty="0">
                <a:solidFill>
                  <a:srgbClr val="002060"/>
                </a:solidFill>
                <a:latin typeface="Verdana"/>
                <a:cs typeface="Verdana"/>
              </a:rPr>
              <a:t>я</a:t>
            </a:r>
            <a:r>
              <a:rPr spc="-41" dirty="0">
                <a:solidFill>
                  <a:srgbClr val="002060"/>
                </a:solidFill>
                <a:latin typeface="Verdana"/>
                <a:cs typeface="Verdana"/>
              </a:rPr>
              <a:t>ж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83" dirty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11" dirty="0">
                <a:solidFill>
                  <a:srgbClr val="002060"/>
                </a:solidFill>
                <a:latin typeface="Verdana"/>
                <a:cs typeface="Verdana"/>
              </a:rPr>
              <a:t>йшая</a:t>
            </a:r>
            <a:r>
              <a:rPr spc="-56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68" dirty="0">
                <a:solidFill>
                  <a:srgbClr val="002060"/>
                </a:solidFill>
                <a:latin typeface="Verdana"/>
                <a:cs typeface="Verdana"/>
              </a:rPr>
              <a:t>р</a:t>
            </a:r>
            <a:r>
              <a:rPr spc="-30" dirty="0">
                <a:solidFill>
                  <a:srgbClr val="002060"/>
                </a:solidFill>
                <a:latin typeface="Verdana"/>
                <a:cs typeface="Verdana"/>
              </a:rPr>
              <a:t>а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в</a:t>
            </a:r>
            <a:r>
              <a:rPr spc="153" dirty="0">
                <a:solidFill>
                  <a:srgbClr val="002060"/>
                </a:solidFill>
                <a:latin typeface="Verdana"/>
                <a:cs typeface="Verdana"/>
              </a:rPr>
              <a:t>ма</a:t>
            </a:r>
            <a:r>
              <a:rPr spc="-98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-139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49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pc="83" dirty="0">
                <a:solidFill>
                  <a:srgbClr val="002060"/>
                </a:solidFill>
                <a:latin typeface="Verdana"/>
                <a:cs typeface="Verdana"/>
              </a:rPr>
              <a:t>ш</a:t>
            </a:r>
            <a:r>
              <a:rPr spc="53" dirty="0">
                <a:solidFill>
                  <a:srgbClr val="002060"/>
                </a:solidFill>
                <a:latin typeface="Verdana"/>
                <a:cs typeface="Verdana"/>
              </a:rPr>
              <a:t>е</a:t>
            </a:r>
            <a:r>
              <a:rPr spc="-45" dirty="0">
                <a:solidFill>
                  <a:srgbClr val="002060"/>
                </a:solidFill>
                <a:latin typeface="Verdana"/>
                <a:cs typeface="Verdana"/>
              </a:rPr>
              <a:t>н</a:t>
            </a:r>
            <a:r>
              <a:rPr spc="-34" dirty="0">
                <a:solidFill>
                  <a:srgbClr val="002060"/>
                </a:solidFill>
                <a:latin typeface="Verdana"/>
                <a:cs typeface="Verdana"/>
              </a:rPr>
              <a:t>ий</a:t>
            </a:r>
            <a:r>
              <a:rPr spc="-109" dirty="0">
                <a:solidFill>
                  <a:srgbClr val="002060"/>
                </a:solidFill>
                <a:latin typeface="Verdana"/>
                <a:cs typeface="Verdana"/>
              </a:rPr>
              <a:t>.</a:t>
            </a:r>
            <a:endParaRPr dirty="0">
              <a:solidFill>
                <a:srgbClr val="002060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7618" y="448240"/>
            <a:ext cx="3916680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131" dirty="0" err="1">
                <a:solidFill>
                  <a:schemeClr val="tx1">
                    <a:lumMod val="50000"/>
                  </a:schemeClr>
                </a:solidFill>
              </a:rPr>
              <a:t>Ф</a:t>
            </a:r>
            <a:r>
              <a:rPr spc="195" dirty="0" err="1">
                <a:solidFill>
                  <a:schemeClr val="tx1">
                    <a:lumMod val="50000"/>
                  </a:schemeClr>
                </a:solidFill>
              </a:rPr>
              <a:t>а</a:t>
            </a:r>
            <a:r>
              <a:rPr spc="-270" dirty="0" err="1">
                <a:solidFill>
                  <a:schemeClr val="tx1">
                    <a:lumMod val="50000"/>
                  </a:schemeClr>
                </a:solidFill>
              </a:rPr>
              <a:t>зы</a:t>
            </a:r>
            <a:r>
              <a:rPr spc="-19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pc="-19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spc="-94" dirty="0" err="1" smtClean="0">
                <a:solidFill>
                  <a:schemeClr val="tx1">
                    <a:lumMod val="50000"/>
                  </a:schemeClr>
                </a:solidFill>
              </a:rPr>
              <a:t>п</a:t>
            </a:r>
            <a:r>
              <a:rPr spc="-8" dirty="0" err="1" smtClean="0">
                <a:solidFill>
                  <a:schemeClr val="tx1">
                    <a:lumMod val="50000"/>
                  </a:schemeClr>
                </a:solidFill>
              </a:rPr>
              <a:t>рот</a:t>
            </a:r>
            <a:r>
              <a:rPr spc="135" dirty="0" err="1" smtClean="0">
                <a:solidFill>
                  <a:schemeClr val="tx1">
                    <a:lumMod val="50000"/>
                  </a:schemeClr>
                </a:solidFill>
              </a:rPr>
              <a:t>е</a:t>
            </a:r>
            <a:r>
              <a:rPr spc="-8" dirty="0" err="1" smtClean="0">
                <a:solidFill>
                  <a:schemeClr val="tx1">
                    <a:lumMod val="50000"/>
                  </a:schemeClr>
                </a:solidFill>
              </a:rPr>
              <a:t>к</a:t>
            </a:r>
            <a:r>
              <a:rPr spc="-11" dirty="0" err="1" smtClean="0">
                <a:solidFill>
                  <a:schemeClr val="tx1">
                    <a:lumMod val="50000"/>
                  </a:schemeClr>
                </a:solidFill>
              </a:rPr>
              <a:t>а</a:t>
            </a:r>
            <a:r>
              <a:rPr spc="-94" dirty="0" err="1" smtClean="0">
                <a:solidFill>
                  <a:schemeClr val="tx1">
                    <a:lumMod val="50000"/>
                  </a:schemeClr>
                </a:solidFill>
              </a:rPr>
              <a:t>н</a:t>
            </a:r>
            <a:r>
              <a:rPr spc="-53" dirty="0" err="1" smtClean="0">
                <a:solidFill>
                  <a:schemeClr val="tx1">
                    <a:lumMod val="50000"/>
                  </a:schemeClr>
                </a:solidFill>
              </a:rPr>
              <a:t>и</a:t>
            </a:r>
            <a:r>
              <a:rPr spc="-371" dirty="0" err="1" smtClean="0">
                <a:solidFill>
                  <a:schemeClr val="tx1">
                    <a:lumMod val="50000"/>
                  </a:schemeClr>
                </a:solidFill>
              </a:rPr>
              <a:t>я</a:t>
            </a:r>
            <a:r>
              <a:rPr spc="-195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pc="-195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spc="-278" dirty="0" err="1" smtClean="0">
                <a:solidFill>
                  <a:schemeClr val="tx1">
                    <a:lumMod val="50000"/>
                  </a:schemeClr>
                </a:solidFill>
              </a:rPr>
              <a:t>т</a:t>
            </a:r>
            <a:r>
              <a:rPr spc="165" dirty="0" err="1" smtClean="0">
                <a:solidFill>
                  <a:schemeClr val="tx1">
                    <a:lumMod val="50000"/>
                  </a:schemeClr>
                </a:solidFill>
              </a:rPr>
              <a:t>ра</a:t>
            </a:r>
            <a:r>
              <a:rPr spc="68" dirty="0" err="1" smtClean="0">
                <a:solidFill>
                  <a:schemeClr val="tx1">
                    <a:lumMod val="50000"/>
                  </a:schemeClr>
                </a:solidFill>
              </a:rPr>
              <a:t>вм</a:t>
            </a:r>
            <a:r>
              <a:rPr spc="-296" dirty="0" err="1" smtClean="0">
                <a:solidFill>
                  <a:schemeClr val="tx1">
                    <a:lumMod val="50000"/>
                  </a:schemeClr>
                </a:solidFill>
              </a:rPr>
              <a:t>ы</a:t>
            </a:r>
            <a:endParaRPr spc="-296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308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1887" y="958617"/>
            <a:ext cx="7464651" cy="3146214"/>
          </a:xfrm>
          <a:prstGeom prst="rect">
            <a:avLst/>
          </a:prstGeom>
        </p:spPr>
        <p:txBody>
          <a:bodyPr vert="horz" wrap="square" lIns="0" tIns="103346" rIns="0" bIns="0" rtlCol="0">
            <a:spAutoFit/>
          </a:bodyPr>
          <a:lstStyle/>
          <a:p>
            <a:pPr marL="52864">
              <a:spcBef>
                <a:spcPts val="814"/>
              </a:spcBef>
            </a:pPr>
            <a:r>
              <a:rPr sz="1200" b="1" spc="-15" dirty="0">
                <a:solidFill>
                  <a:srgbClr val="3E3E3E"/>
                </a:solidFill>
                <a:latin typeface="Tahoma"/>
                <a:cs typeface="Tahoma"/>
              </a:rPr>
              <a:t>Травматическая</a:t>
            </a:r>
            <a:r>
              <a:rPr sz="1200" b="1" spc="15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sz="1200" b="1" spc="-15" dirty="0">
                <a:solidFill>
                  <a:srgbClr val="3E3E3E"/>
                </a:solidFill>
                <a:latin typeface="Tahoma"/>
                <a:cs typeface="Tahoma"/>
              </a:rPr>
              <a:t>реакция</a:t>
            </a:r>
            <a:endParaRPr sz="1200" dirty="0">
              <a:latin typeface="Tahoma"/>
              <a:cs typeface="Tahoma"/>
            </a:endParaRPr>
          </a:p>
          <a:p>
            <a:pPr marL="266700" marR="3810" indent="-257175">
              <a:spcBef>
                <a:spcPts val="735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15" dirty="0">
                <a:solidFill>
                  <a:srgbClr val="3E3E3E"/>
                </a:solidFill>
                <a:latin typeface="Verdana"/>
                <a:cs typeface="Verdana"/>
              </a:rPr>
              <a:t>Неспецифические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страхи,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цепляющееся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поведение,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нарушение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приёма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пищи, </a:t>
            </a:r>
            <a:r>
              <a:rPr spc="-40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рвота,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расстройство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пищеварения,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нарушение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речи.</a:t>
            </a:r>
            <a:endParaRPr dirty="0">
              <a:latin typeface="Verdana"/>
              <a:cs typeface="Verdana"/>
            </a:endParaRPr>
          </a:p>
          <a:p>
            <a:pPr marL="266700" marR="102870" indent="-257175">
              <a:spcBef>
                <a:spcPts val="750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Ранняя 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мастурбация, 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сосание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пальца,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грызение 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ногтей, </a:t>
            </a:r>
            <a:r>
              <a:rPr spc="38" dirty="0">
                <a:solidFill>
                  <a:srgbClr val="3E3E3E"/>
                </a:solidFill>
                <a:latin typeface="Verdana"/>
                <a:cs typeface="Verdana"/>
              </a:rPr>
              <a:t>фобии,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энурез, 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энкопрез,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заикание,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нарушение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сна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8" dirty="0">
                <a:solidFill>
                  <a:srgbClr val="3E3E3E"/>
                </a:solidFill>
                <a:latin typeface="Verdana"/>
                <a:cs typeface="Verdana"/>
              </a:rPr>
              <a:t>поведения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(врать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воровать),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навязчивые </a:t>
            </a:r>
            <a:r>
              <a:rPr spc="-40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действия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мысли, 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тики, </a:t>
            </a:r>
            <a:r>
              <a:rPr spc="23" dirty="0">
                <a:solidFill>
                  <a:srgbClr val="3E3E3E"/>
                </a:solidFill>
                <a:latin typeface="Verdana"/>
                <a:cs typeface="Verdana"/>
              </a:rPr>
              <a:t>проблемы </a:t>
            </a:r>
            <a:r>
              <a:rPr spc="131" dirty="0">
                <a:solidFill>
                  <a:srgbClr val="3E3E3E"/>
                </a:solidFill>
                <a:latin typeface="Verdana"/>
                <a:cs typeface="Verdana"/>
              </a:rPr>
              <a:t>с </a:t>
            </a:r>
            <a:r>
              <a:rPr spc="30" dirty="0">
                <a:solidFill>
                  <a:srgbClr val="3E3E3E"/>
                </a:solidFill>
                <a:latin typeface="Verdana"/>
                <a:cs typeface="Verdana"/>
              </a:rPr>
              <a:t>весом, </a:t>
            </a:r>
            <a:r>
              <a:rPr spc="8" dirty="0">
                <a:solidFill>
                  <a:srgbClr val="3E3E3E"/>
                </a:solidFill>
                <a:latin typeface="Verdana"/>
                <a:cs typeface="Verdana"/>
              </a:rPr>
              <a:t>эмоциональная </a:t>
            </a:r>
            <a:r>
              <a:rPr spc="-30" dirty="0">
                <a:solidFill>
                  <a:srgbClr val="3E3E3E"/>
                </a:solidFill>
                <a:latin typeface="Verdana"/>
                <a:cs typeface="Verdana"/>
              </a:rPr>
              <a:t>пустота, 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бросающееся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0" dirty="0">
                <a:solidFill>
                  <a:srgbClr val="3E3E3E"/>
                </a:solidFill>
                <a:latin typeface="Verdana"/>
                <a:cs typeface="Verdana"/>
              </a:rPr>
              <a:t>глаза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dirty="0">
                <a:solidFill>
                  <a:srgbClr val="3E3E3E"/>
                </a:solidFill>
                <a:latin typeface="Verdana"/>
                <a:cs typeface="Verdana"/>
              </a:rPr>
              <a:t>сексуализированное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поведение.</a:t>
            </a:r>
            <a:endParaRPr dirty="0">
              <a:latin typeface="Verdana"/>
              <a:cs typeface="Verdan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Перенаправленность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34" dirty="0">
                <a:solidFill>
                  <a:srgbClr val="3E3E3E"/>
                </a:solidFill>
                <a:latin typeface="Verdana"/>
                <a:cs typeface="Verdana"/>
              </a:rPr>
              <a:t>агрессии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против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себя,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псевдодебилизм,</a:t>
            </a:r>
            <a:r>
              <a:rPr spc="-3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01" dirty="0">
                <a:solidFill>
                  <a:srgbClr val="3E3E3E"/>
                </a:solidFill>
                <a:latin typeface="Verdana"/>
                <a:cs typeface="Verdana"/>
              </a:rPr>
              <a:t>«выключение»,</a:t>
            </a:r>
            <a:endParaRPr dirty="0">
              <a:latin typeface="Verdana"/>
              <a:cs typeface="Verdana"/>
            </a:endParaRPr>
          </a:p>
          <a:p>
            <a:pPr marL="266700"/>
            <a:r>
              <a:rPr spc="-274" dirty="0">
                <a:solidFill>
                  <a:srgbClr val="3E3E3E"/>
                </a:solidFill>
                <a:latin typeface="Verdana"/>
                <a:cs typeface="Verdana"/>
              </a:rPr>
              <a:t>«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ри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ки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124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188" dirty="0">
                <a:solidFill>
                  <a:srgbClr val="3E3E3E"/>
                </a:solidFill>
                <a:latin typeface="Verdana"/>
                <a:cs typeface="Verdana"/>
              </a:rPr>
              <a:t>я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0" dirty="0">
                <a:solidFill>
                  <a:srgbClr val="3E3E3E"/>
                </a:solidFill>
                <a:latin typeface="Verdana"/>
                <a:cs typeface="Verdana"/>
              </a:rPr>
              <a:t>д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180" dirty="0">
                <a:solidFill>
                  <a:srgbClr val="3E3E3E"/>
                </a:solidFill>
                <a:latin typeface="Verdana"/>
                <a:cs typeface="Verdana"/>
              </a:rPr>
              <a:t>ч</a:t>
            </a:r>
            <a:r>
              <a:rPr spc="-30" dirty="0">
                <a:solidFill>
                  <a:srgbClr val="3E3E3E"/>
                </a:solidFill>
                <a:latin typeface="Verdana"/>
                <a:cs typeface="Verdana"/>
              </a:rPr>
              <a:t>к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ой</a:t>
            </a:r>
            <a:r>
              <a:rPr spc="-266" dirty="0">
                <a:solidFill>
                  <a:srgbClr val="3E3E3E"/>
                </a:solidFill>
                <a:latin typeface="Verdana"/>
                <a:cs typeface="Verdana"/>
              </a:rPr>
              <a:t>»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35" dirty="0">
                <a:solidFill>
                  <a:srgbClr val="3E3E3E"/>
                </a:solidFill>
                <a:latin typeface="Verdana"/>
                <a:cs typeface="Verdana"/>
              </a:rPr>
              <a:t>(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Ф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64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8" dirty="0">
                <a:solidFill>
                  <a:srgbClr val="3E3E3E"/>
                </a:solidFill>
                <a:latin typeface="Verdana"/>
                <a:cs typeface="Verdana"/>
              </a:rPr>
              <a:t>ц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,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1933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)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.</a:t>
            </a:r>
            <a:endParaRPr dirty="0">
              <a:latin typeface="Verdana"/>
              <a:cs typeface="Verdana"/>
            </a:endParaRPr>
          </a:p>
          <a:p>
            <a:pPr marL="266700" marR="5715" indent="-257175">
              <a:spcBef>
                <a:spcPts val="754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Промискуитет,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сильный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4" dirty="0">
                <a:solidFill>
                  <a:srgbClr val="3E3E3E"/>
                </a:solidFill>
                <a:latin typeface="Verdana"/>
                <a:cs typeface="Verdana"/>
              </a:rPr>
              <a:t>страх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23" dirty="0">
                <a:solidFill>
                  <a:srgbClr val="3E3E3E"/>
                </a:solidFill>
                <a:latin typeface="Verdana"/>
                <a:cs typeface="Verdana"/>
              </a:rPr>
              <a:t>перед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секс.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контактами,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враждебность,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38" dirty="0">
                <a:solidFill>
                  <a:srgbClr val="3E3E3E"/>
                </a:solidFill>
                <a:latin typeface="Verdana"/>
                <a:cs typeface="Verdana"/>
              </a:rPr>
              <a:t>особенно </a:t>
            </a:r>
            <a:r>
              <a:rPr spc="-41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мат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и,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113" dirty="0">
                <a:solidFill>
                  <a:srgbClr val="3E3E3E"/>
                </a:solidFill>
                <a:latin typeface="Verdana"/>
                <a:cs typeface="Verdana"/>
              </a:rPr>
              <a:t>к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шк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л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,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27" dirty="0">
                <a:solidFill>
                  <a:srgbClr val="3E3E3E"/>
                </a:solidFill>
                <a:latin typeface="Verdana"/>
                <a:cs typeface="Verdana"/>
              </a:rPr>
              <a:t>з</a:t>
            </a:r>
            <a:r>
              <a:rPr spc="23" dirty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26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щ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нн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124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,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60" dirty="0">
                <a:solidFill>
                  <a:srgbClr val="3E3E3E"/>
                </a:solidFill>
                <a:latin typeface="Verdana"/>
                <a:cs typeface="Verdana"/>
              </a:rPr>
              <a:t>б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135" dirty="0">
                <a:solidFill>
                  <a:srgbClr val="3E3E3E"/>
                </a:solidFill>
                <a:latin typeface="Verdana"/>
                <a:cs typeface="Verdana"/>
              </a:rPr>
              <a:t>г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.</a:t>
            </a:r>
            <a:endParaRPr dirty="0">
              <a:latin typeface="Verdana"/>
              <a:cs typeface="Verdana"/>
            </a:endParaRPr>
          </a:p>
          <a:p>
            <a:pPr marL="266700" marR="387668" indent="-257175">
              <a:spcBef>
                <a:spcPts val="750"/>
              </a:spcBef>
              <a:tabLst>
                <a:tab pos="266224" algn="l"/>
              </a:tabLst>
            </a:pPr>
            <a:r>
              <a:rPr spc="-135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lang="ru-RU" spc="-135" dirty="0" smtClean="0">
                <a:solidFill>
                  <a:srgbClr val="A53010"/>
                </a:solidFill>
                <a:latin typeface="Microsoft Sans Serif"/>
                <a:cs typeface="Microsoft Sans Serif"/>
              </a:rPr>
              <a:t>Х</a:t>
            </a:r>
            <a:r>
              <a:rPr spc="68" dirty="0" err="1" smtClean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49" dirty="0" err="1" smtClean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45" dirty="0" err="1" smtClean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-113" dirty="0" err="1" smtClean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105" dirty="0" err="1" smtClean="0">
                <a:solidFill>
                  <a:srgbClr val="3E3E3E"/>
                </a:solidFill>
                <a:latin typeface="Verdana"/>
                <a:cs typeface="Verdana"/>
              </a:rPr>
              <a:t>ч</a:t>
            </a:r>
            <a:r>
              <a:rPr spc="53" dirty="0" err="1" smtClean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11" dirty="0" err="1" smtClean="0">
                <a:solidFill>
                  <a:srgbClr val="3E3E3E"/>
                </a:solidFill>
                <a:latin typeface="Verdana"/>
                <a:cs typeface="Verdana"/>
              </a:rPr>
              <a:t>ск</a:t>
            </a:r>
            <a:r>
              <a:rPr spc="94" dirty="0" err="1" smtClean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-188" dirty="0" err="1" smtClean="0">
                <a:solidFill>
                  <a:srgbClr val="3E3E3E"/>
                </a:solidFill>
                <a:latin typeface="Verdana"/>
                <a:cs typeface="Verdana"/>
              </a:rPr>
              <a:t>я</a:t>
            </a:r>
            <a:r>
              <a:rPr spc="-83" dirty="0" smtClean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56" dirty="0">
                <a:solidFill>
                  <a:srgbClr val="3E3E3E"/>
                </a:solidFill>
                <a:latin typeface="Verdana"/>
                <a:cs typeface="Verdana"/>
              </a:rPr>
              <a:t>б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л</a:t>
            </a:r>
            <a:r>
              <a:rPr spc="-124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ж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158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,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бл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214" dirty="0">
                <a:solidFill>
                  <a:srgbClr val="3E3E3E"/>
                </a:solidFill>
                <a:latin typeface="Verdana"/>
                <a:cs typeface="Verdana"/>
              </a:rPr>
              <a:t>м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ы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75" dirty="0">
                <a:solidFill>
                  <a:srgbClr val="3E3E3E"/>
                </a:solidFill>
                <a:latin typeface="Verdana"/>
                <a:cs typeface="Verdana"/>
              </a:rPr>
              <a:t>со  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м,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pc="-158" dirty="0">
                <a:solidFill>
                  <a:srgbClr val="3E3E3E"/>
                </a:solidFill>
                <a:latin typeface="Verdana"/>
                <a:cs typeface="Verdana"/>
              </a:rPr>
              <a:t>ы</a:t>
            </a:r>
            <a:r>
              <a:rPr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-113" dirty="0">
                <a:solidFill>
                  <a:srgbClr val="3E3E3E"/>
                </a:solidFill>
                <a:latin typeface="Verdana"/>
                <a:cs typeface="Verdana"/>
              </a:rPr>
              <a:t>к</a:t>
            </a:r>
            <a:r>
              <a:rPr spc="94" dirty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27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ци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д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а.</a:t>
            </a:r>
            <a:endParaRPr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0770" y="448240"/>
            <a:ext cx="4633528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131" dirty="0" err="1">
                <a:solidFill>
                  <a:srgbClr val="002060"/>
                </a:solidFill>
              </a:rPr>
              <a:t>Ф</a:t>
            </a:r>
            <a:r>
              <a:rPr spc="195" dirty="0" err="1">
                <a:solidFill>
                  <a:srgbClr val="002060"/>
                </a:solidFill>
              </a:rPr>
              <a:t>а</a:t>
            </a:r>
            <a:r>
              <a:rPr spc="-270" dirty="0" err="1">
                <a:solidFill>
                  <a:srgbClr val="002060"/>
                </a:solidFill>
              </a:rPr>
              <a:t>зы</a:t>
            </a:r>
            <a:r>
              <a:rPr spc="-191" dirty="0">
                <a:solidFill>
                  <a:srgbClr val="002060"/>
                </a:solidFill>
              </a:rPr>
              <a:t> </a:t>
            </a:r>
            <a:r>
              <a:rPr lang="ru-RU" spc="-191" dirty="0" smtClean="0">
                <a:solidFill>
                  <a:srgbClr val="002060"/>
                </a:solidFill>
              </a:rPr>
              <a:t>  </a:t>
            </a:r>
            <a:r>
              <a:rPr spc="-94" dirty="0" err="1" smtClean="0">
                <a:solidFill>
                  <a:srgbClr val="002060"/>
                </a:solidFill>
              </a:rPr>
              <a:t>п</a:t>
            </a:r>
            <a:r>
              <a:rPr spc="-8" dirty="0" err="1" smtClean="0">
                <a:solidFill>
                  <a:srgbClr val="002060"/>
                </a:solidFill>
              </a:rPr>
              <a:t>рот</a:t>
            </a:r>
            <a:r>
              <a:rPr spc="135" dirty="0" err="1" smtClean="0">
                <a:solidFill>
                  <a:srgbClr val="002060"/>
                </a:solidFill>
              </a:rPr>
              <a:t>е</a:t>
            </a:r>
            <a:r>
              <a:rPr spc="-8" dirty="0" err="1" smtClean="0">
                <a:solidFill>
                  <a:srgbClr val="002060"/>
                </a:solidFill>
              </a:rPr>
              <a:t>к</a:t>
            </a:r>
            <a:r>
              <a:rPr spc="-11" dirty="0" err="1" smtClean="0">
                <a:solidFill>
                  <a:srgbClr val="002060"/>
                </a:solidFill>
              </a:rPr>
              <a:t>а</a:t>
            </a:r>
            <a:r>
              <a:rPr spc="-94" dirty="0" err="1" smtClean="0">
                <a:solidFill>
                  <a:srgbClr val="002060"/>
                </a:solidFill>
              </a:rPr>
              <a:t>н</a:t>
            </a:r>
            <a:r>
              <a:rPr spc="-53" dirty="0" err="1" smtClean="0">
                <a:solidFill>
                  <a:srgbClr val="002060"/>
                </a:solidFill>
              </a:rPr>
              <a:t>и</a:t>
            </a:r>
            <a:r>
              <a:rPr spc="-371" dirty="0" err="1" smtClean="0">
                <a:solidFill>
                  <a:srgbClr val="002060"/>
                </a:solidFill>
              </a:rPr>
              <a:t>я</a:t>
            </a:r>
            <a:r>
              <a:rPr spc="-195" dirty="0" smtClean="0">
                <a:solidFill>
                  <a:srgbClr val="002060"/>
                </a:solidFill>
              </a:rPr>
              <a:t> </a:t>
            </a:r>
            <a:r>
              <a:rPr lang="ru-RU" spc="-195" dirty="0" smtClean="0">
                <a:solidFill>
                  <a:srgbClr val="002060"/>
                </a:solidFill>
              </a:rPr>
              <a:t>  </a:t>
            </a:r>
            <a:r>
              <a:rPr spc="-278" dirty="0" err="1" smtClean="0">
                <a:solidFill>
                  <a:srgbClr val="002060"/>
                </a:solidFill>
              </a:rPr>
              <a:t>т</a:t>
            </a:r>
            <a:r>
              <a:rPr spc="165" dirty="0" err="1" smtClean="0">
                <a:solidFill>
                  <a:srgbClr val="002060"/>
                </a:solidFill>
              </a:rPr>
              <a:t>ра</a:t>
            </a:r>
            <a:r>
              <a:rPr spc="68" dirty="0" err="1" smtClean="0">
                <a:solidFill>
                  <a:srgbClr val="002060"/>
                </a:solidFill>
              </a:rPr>
              <a:t>вм</a:t>
            </a:r>
            <a:r>
              <a:rPr spc="-296" dirty="0" err="1" smtClean="0">
                <a:solidFill>
                  <a:srgbClr val="002060"/>
                </a:solidFill>
              </a:rPr>
              <a:t>ы</a:t>
            </a:r>
            <a:endParaRPr spc="-296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16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605" y="1054384"/>
            <a:ext cx="7086278" cy="3349795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52864">
              <a:spcBef>
                <a:spcPts val="821"/>
              </a:spcBef>
            </a:pPr>
            <a:r>
              <a:rPr sz="1200" b="1" spc="-23" dirty="0">
                <a:solidFill>
                  <a:srgbClr val="3E3E3E"/>
                </a:solidFill>
                <a:latin typeface="Tahoma"/>
                <a:cs typeface="Tahoma"/>
              </a:rPr>
              <a:t>Травматический</a:t>
            </a:r>
            <a:r>
              <a:rPr sz="1200" b="1" spc="15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3E3E3E"/>
                </a:solidFill>
                <a:latin typeface="Tahoma"/>
                <a:cs typeface="Tahoma"/>
              </a:rPr>
              <a:t>процесс</a:t>
            </a:r>
            <a:endParaRPr sz="1200" dirty="0">
              <a:latin typeface="Tahoma"/>
              <a:cs typeface="Tahoma"/>
            </a:endParaRPr>
          </a:p>
          <a:p>
            <a:pPr marL="266700" marR="223838" indent="-257175">
              <a:spcBef>
                <a:spcPts val="746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Травма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отношений </a:t>
            </a:r>
            <a:r>
              <a:rPr spc="15" dirty="0">
                <a:solidFill>
                  <a:srgbClr val="3E3E3E"/>
                </a:solidFill>
                <a:latin typeface="Verdana"/>
                <a:cs typeface="Verdana"/>
              </a:rPr>
              <a:t>разрушает 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чувство </a:t>
            </a:r>
            <a:r>
              <a:rPr spc="15" dirty="0">
                <a:solidFill>
                  <a:srgbClr val="3E3E3E"/>
                </a:solidFill>
                <a:latin typeface="Verdana"/>
                <a:cs typeface="Verdana"/>
              </a:rPr>
              <a:t>безопасности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 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удовлетворение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основных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4" dirty="0">
                <a:solidFill>
                  <a:srgbClr val="3E3E3E"/>
                </a:solidFill>
                <a:latin typeface="Verdana"/>
                <a:cs typeface="Verdana"/>
              </a:rPr>
              <a:t>потребностей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(быть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любимым,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признанным,</a:t>
            </a:r>
            <a:r>
              <a:rPr spc="-6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0" dirty="0">
                <a:solidFill>
                  <a:srgbClr val="3E3E3E"/>
                </a:solidFill>
                <a:latin typeface="Verdana"/>
                <a:cs typeface="Verdana"/>
              </a:rPr>
              <a:t>важным,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доверять).</a:t>
            </a:r>
            <a:endParaRPr dirty="0">
              <a:latin typeface="Verdana"/>
              <a:cs typeface="Verdana"/>
            </a:endParaRPr>
          </a:p>
          <a:p>
            <a:pPr marL="266700" marR="119539" indent="-257175">
              <a:spcBef>
                <a:spcPts val="746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Травма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переорганизует</a:t>
            </a:r>
            <a:r>
              <a:rPr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53" dirty="0">
                <a:solidFill>
                  <a:srgbClr val="3E3E3E"/>
                </a:solidFill>
                <a:latin typeface="Verdana"/>
                <a:cs typeface="Verdana"/>
              </a:rPr>
              <a:t>личность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8" dirty="0">
                <a:solidFill>
                  <a:srgbClr val="3E3E3E"/>
                </a:solidFill>
                <a:latin typeface="Verdana"/>
                <a:cs typeface="Verdana"/>
              </a:rPr>
              <a:t>не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проявляется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8" dirty="0">
                <a:solidFill>
                  <a:srgbClr val="3E3E3E"/>
                </a:solidFill>
                <a:latin typeface="Verdana"/>
                <a:cs typeface="Verdana"/>
              </a:rPr>
              <a:t>больше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60" dirty="0">
                <a:solidFill>
                  <a:srgbClr val="3E3E3E"/>
                </a:solidFill>
                <a:latin typeface="Verdana"/>
                <a:cs typeface="Verdana"/>
              </a:rPr>
              <a:t>открыто.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Инцест </a:t>
            </a:r>
            <a:r>
              <a:rPr spc="-40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5" dirty="0">
                <a:solidFill>
                  <a:srgbClr val="3E3E3E"/>
                </a:solidFill>
                <a:latin typeface="Verdana"/>
                <a:cs typeface="Verdana"/>
              </a:rPr>
              <a:t>фиксирует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01" dirty="0">
                <a:solidFill>
                  <a:srgbClr val="3E3E3E"/>
                </a:solidFill>
                <a:latin typeface="Verdana"/>
                <a:cs typeface="Verdana"/>
              </a:rPr>
              <a:t>ЦТСТ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психосексуальной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идентификации.</a:t>
            </a:r>
            <a:endParaRPr dirty="0">
              <a:latin typeface="Verdana"/>
              <a:cs typeface="Verdana"/>
            </a:endParaRPr>
          </a:p>
          <a:p>
            <a:pPr marL="266700" marR="686752" indent="-257175">
              <a:spcBef>
                <a:spcPts val="750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Жертва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11" dirty="0">
                <a:solidFill>
                  <a:srgbClr val="3E3E3E"/>
                </a:solidFill>
                <a:latin typeface="Verdana"/>
                <a:cs typeface="Verdana"/>
              </a:rPr>
              <a:t>воспринимает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насильника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как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защитника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8" dirty="0">
                <a:solidFill>
                  <a:srgbClr val="3E3E3E"/>
                </a:solidFill>
                <a:latin typeface="Verdana"/>
                <a:cs typeface="Verdana"/>
              </a:rPr>
              <a:t>сопротивляется </a:t>
            </a:r>
            <a:r>
              <a:rPr spc="-41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-15" dirty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-19" dirty="0">
                <a:solidFill>
                  <a:srgbClr val="3E3E3E"/>
                </a:solidFill>
                <a:latin typeface="Verdana"/>
                <a:cs typeface="Verdana"/>
              </a:rPr>
              <a:t>з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83" dirty="0">
                <a:solidFill>
                  <a:srgbClr val="3E3E3E"/>
                </a:solidFill>
                <a:latin typeface="Verdana"/>
                <a:cs typeface="Verdana"/>
              </a:rPr>
              <a:t>ш</a:t>
            </a:r>
            <a:r>
              <a:rPr spc="49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ю</a:t>
            </a:r>
            <a:r>
              <a:rPr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58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45" dirty="0">
                <a:solidFill>
                  <a:srgbClr val="3E3E3E"/>
                </a:solidFill>
                <a:latin typeface="Verdana"/>
                <a:cs typeface="Verdana"/>
              </a:rPr>
              <a:t>нн</a:t>
            </a:r>
            <a:r>
              <a:rPr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й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27" dirty="0">
                <a:solidFill>
                  <a:srgbClr val="3E3E3E"/>
                </a:solidFill>
                <a:latin typeface="Verdana"/>
                <a:cs typeface="Verdana"/>
              </a:rPr>
              <a:t>з</a:t>
            </a:r>
            <a:r>
              <a:rPr spc="90" dirty="0">
                <a:solidFill>
                  <a:srgbClr val="3E3E3E"/>
                </a:solidFill>
                <a:latin typeface="Verdana"/>
                <a:cs typeface="Verdana"/>
              </a:rPr>
              <a:t>а</a:t>
            </a:r>
            <a:r>
              <a:rPr spc="131" dirty="0">
                <a:solidFill>
                  <a:srgbClr val="3E3E3E"/>
                </a:solidFill>
                <a:latin typeface="Verdana"/>
                <a:cs typeface="Verdana"/>
              </a:rPr>
              <a:t>щ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ит</a:t>
            </a:r>
            <a:r>
              <a:rPr spc="-158" dirty="0">
                <a:solidFill>
                  <a:srgbClr val="3E3E3E"/>
                </a:solidFill>
                <a:latin typeface="Verdana"/>
                <a:cs typeface="Verdana"/>
              </a:rPr>
              <a:t>ы</a:t>
            </a:r>
            <a:r>
              <a:rPr spc="-109" dirty="0">
                <a:solidFill>
                  <a:srgbClr val="3E3E3E"/>
                </a:solidFill>
                <a:latin typeface="Verdana"/>
                <a:cs typeface="Verdana"/>
              </a:rPr>
              <a:t>.</a:t>
            </a:r>
            <a:endParaRPr dirty="0">
              <a:latin typeface="Verdana"/>
              <a:cs typeface="Verdana"/>
            </a:endParaRPr>
          </a:p>
          <a:p>
            <a:pPr marL="266700" marR="3810" indent="-257175">
              <a:spcBef>
                <a:spcPts val="754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Поэтому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инцест </a:t>
            </a:r>
            <a:r>
              <a:rPr spc="-11" dirty="0">
                <a:solidFill>
                  <a:srgbClr val="3E3E3E"/>
                </a:solidFill>
                <a:latin typeface="Verdana"/>
                <a:cs typeface="Verdana"/>
              </a:rPr>
              <a:t>отрицается </a:t>
            </a:r>
            <a:r>
              <a:rPr spc="131" dirty="0">
                <a:solidFill>
                  <a:srgbClr val="3E3E3E"/>
                </a:solidFill>
                <a:latin typeface="Verdana"/>
                <a:cs typeface="Verdana"/>
              </a:rPr>
              <a:t>с </a:t>
            </a:r>
            <a:r>
              <a:rPr spc="38" dirty="0">
                <a:solidFill>
                  <a:srgbClr val="3E3E3E"/>
                </a:solidFill>
                <a:latin typeface="Verdana"/>
                <a:cs typeface="Verdana"/>
              </a:rPr>
              <a:t>помощью </a:t>
            </a:r>
            <a:r>
              <a:rPr spc="19" dirty="0">
                <a:solidFill>
                  <a:srgbClr val="3E3E3E"/>
                </a:solidFill>
                <a:latin typeface="Verdana"/>
                <a:cs typeface="Verdana"/>
              </a:rPr>
              <a:t>амнезии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(чаще 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всего) 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или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его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8" dirty="0">
                <a:solidFill>
                  <a:srgbClr val="3E3E3E"/>
                </a:solidFill>
                <a:latin typeface="Verdana"/>
                <a:cs typeface="Verdana"/>
              </a:rPr>
              <a:t>субъективной</a:t>
            </a:r>
            <a:r>
              <a:rPr spc="-6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8" dirty="0">
                <a:solidFill>
                  <a:srgbClr val="3E3E3E"/>
                </a:solidFill>
                <a:latin typeface="Verdana"/>
                <a:cs typeface="Verdana"/>
              </a:rPr>
              <a:t>значимости</a:t>
            </a:r>
            <a:r>
              <a:rPr spc="-6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" dirty="0">
                <a:solidFill>
                  <a:srgbClr val="3E3E3E"/>
                </a:solidFill>
                <a:latin typeface="Verdana"/>
                <a:cs typeface="Verdana"/>
              </a:rPr>
              <a:t>(эмоциональная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6" dirty="0">
                <a:solidFill>
                  <a:srgbClr val="3E3E3E"/>
                </a:solidFill>
                <a:latin typeface="Verdana"/>
                <a:cs typeface="Verdana"/>
              </a:rPr>
              <a:t>холодность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9" dirty="0">
                <a:solidFill>
                  <a:srgbClr val="3E3E3E"/>
                </a:solidFill>
                <a:latin typeface="Verdana"/>
                <a:cs typeface="Verdana"/>
              </a:rPr>
              <a:t>или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импульсивность).</a:t>
            </a:r>
            <a:endParaRPr dirty="0">
              <a:latin typeface="Verdana"/>
              <a:cs typeface="Verdana"/>
            </a:endParaRPr>
          </a:p>
          <a:p>
            <a:pPr marL="266700" marR="240506" indent="-257175">
              <a:spcBef>
                <a:spcPts val="746"/>
              </a:spcBef>
              <a:tabLst>
                <a:tab pos="266224" algn="l"/>
              </a:tabLst>
            </a:pPr>
            <a:r>
              <a:rPr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pc="4" dirty="0">
                <a:solidFill>
                  <a:srgbClr val="3E3E3E"/>
                </a:solidFill>
                <a:latin typeface="Verdana"/>
                <a:cs typeface="Verdana"/>
              </a:rPr>
              <a:t>Страх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60" dirty="0">
                <a:solidFill>
                  <a:srgbClr val="3E3E3E"/>
                </a:solidFill>
                <a:latin typeface="Verdana"/>
                <a:cs typeface="Verdana"/>
              </a:rPr>
              <a:t>потерять</a:t>
            </a:r>
            <a:r>
              <a:rPr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34" dirty="0">
                <a:solidFill>
                  <a:srgbClr val="3E3E3E"/>
                </a:solidFill>
                <a:latin typeface="Verdana"/>
                <a:cs typeface="Verdana"/>
              </a:rPr>
              <a:t>внутренние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41" dirty="0">
                <a:solidFill>
                  <a:srgbClr val="3E3E3E"/>
                </a:solidFill>
                <a:latin typeface="Verdana"/>
                <a:cs typeface="Verdana"/>
              </a:rPr>
              <a:t>защищающие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23" dirty="0">
                <a:solidFill>
                  <a:srgbClr val="3E3E3E"/>
                </a:solidFill>
                <a:latin typeface="Verdana"/>
                <a:cs typeface="Verdana"/>
              </a:rPr>
              <a:t>интернализированные</a:t>
            </a:r>
            <a:r>
              <a:rPr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56" dirty="0">
                <a:solidFill>
                  <a:srgbClr val="3E3E3E"/>
                </a:solidFill>
                <a:latin typeface="Verdana"/>
                <a:cs typeface="Verdana"/>
              </a:rPr>
              <a:t>объекты </a:t>
            </a:r>
            <a:r>
              <a:rPr spc="-41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41" dirty="0">
                <a:solidFill>
                  <a:srgbClr val="3E3E3E"/>
                </a:solidFill>
                <a:latin typeface="Verdana"/>
                <a:cs typeface="Verdana"/>
              </a:rPr>
              <a:t>приводит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113" dirty="0">
                <a:solidFill>
                  <a:srgbClr val="3E3E3E"/>
                </a:solidFill>
                <a:latin typeface="Verdana"/>
                <a:cs typeface="Verdana"/>
              </a:rPr>
              <a:t>к</a:t>
            </a:r>
            <a:r>
              <a:rPr spc="-9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26" dirty="0">
                <a:solidFill>
                  <a:srgbClr val="3E3E3E"/>
                </a:solidFill>
                <a:latin typeface="Verdana"/>
                <a:cs typeface="Verdana"/>
              </a:rPr>
              <a:t>расщеплению</a:t>
            </a:r>
            <a:r>
              <a:rPr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64" dirty="0">
                <a:solidFill>
                  <a:srgbClr val="3E3E3E"/>
                </a:solidFill>
                <a:latin typeface="Verdana"/>
                <a:cs typeface="Verdana"/>
              </a:rPr>
              <a:t>самости</a:t>
            </a:r>
            <a:r>
              <a:rPr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pc="-68" dirty="0">
                <a:solidFill>
                  <a:srgbClr val="3E3E3E"/>
                </a:solidFill>
                <a:latin typeface="Verdana"/>
                <a:cs typeface="Verdana"/>
              </a:rPr>
              <a:t>жертвы.</a:t>
            </a:r>
            <a:endParaRPr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7618" y="448240"/>
            <a:ext cx="3916680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131" dirty="0" err="1">
                <a:solidFill>
                  <a:srgbClr val="002060"/>
                </a:solidFill>
              </a:rPr>
              <a:t>Ф</a:t>
            </a:r>
            <a:r>
              <a:rPr spc="195" dirty="0" err="1">
                <a:solidFill>
                  <a:srgbClr val="002060"/>
                </a:solidFill>
              </a:rPr>
              <a:t>а</a:t>
            </a:r>
            <a:r>
              <a:rPr spc="-270" dirty="0" err="1">
                <a:solidFill>
                  <a:srgbClr val="002060"/>
                </a:solidFill>
              </a:rPr>
              <a:t>зы</a:t>
            </a:r>
            <a:r>
              <a:rPr spc="-191" dirty="0">
                <a:solidFill>
                  <a:srgbClr val="002060"/>
                </a:solidFill>
              </a:rPr>
              <a:t> </a:t>
            </a:r>
            <a:r>
              <a:rPr lang="ru-RU" spc="-191" dirty="0" smtClean="0">
                <a:solidFill>
                  <a:srgbClr val="002060"/>
                </a:solidFill>
              </a:rPr>
              <a:t> </a:t>
            </a:r>
            <a:r>
              <a:rPr spc="-94" dirty="0" err="1" smtClean="0">
                <a:solidFill>
                  <a:srgbClr val="002060"/>
                </a:solidFill>
              </a:rPr>
              <a:t>п</a:t>
            </a:r>
            <a:r>
              <a:rPr spc="-8" dirty="0" err="1" smtClean="0">
                <a:solidFill>
                  <a:srgbClr val="002060"/>
                </a:solidFill>
              </a:rPr>
              <a:t>рот</a:t>
            </a:r>
            <a:r>
              <a:rPr spc="135" dirty="0" err="1" smtClean="0">
                <a:solidFill>
                  <a:srgbClr val="002060"/>
                </a:solidFill>
              </a:rPr>
              <a:t>е</a:t>
            </a:r>
            <a:r>
              <a:rPr spc="-8" dirty="0" err="1" smtClean="0">
                <a:solidFill>
                  <a:srgbClr val="002060"/>
                </a:solidFill>
              </a:rPr>
              <a:t>к</a:t>
            </a:r>
            <a:r>
              <a:rPr spc="-11" dirty="0" err="1" smtClean="0">
                <a:solidFill>
                  <a:srgbClr val="002060"/>
                </a:solidFill>
              </a:rPr>
              <a:t>а</a:t>
            </a:r>
            <a:r>
              <a:rPr spc="-94" dirty="0" err="1" smtClean="0">
                <a:solidFill>
                  <a:srgbClr val="002060"/>
                </a:solidFill>
              </a:rPr>
              <a:t>н</a:t>
            </a:r>
            <a:r>
              <a:rPr spc="-53" dirty="0" err="1" smtClean="0">
                <a:solidFill>
                  <a:srgbClr val="002060"/>
                </a:solidFill>
              </a:rPr>
              <a:t>и</a:t>
            </a:r>
            <a:r>
              <a:rPr spc="-371" dirty="0" err="1" smtClean="0">
                <a:solidFill>
                  <a:srgbClr val="002060"/>
                </a:solidFill>
              </a:rPr>
              <a:t>я</a:t>
            </a:r>
            <a:r>
              <a:rPr spc="-195" dirty="0" smtClean="0">
                <a:solidFill>
                  <a:srgbClr val="002060"/>
                </a:solidFill>
              </a:rPr>
              <a:t> </a:t>
            </a:r>
            <a:r>
              <a:rPr lang="ru-RU" spc="-195" dirty="0" smtClean="0">
                <a:solidFill>
                  <a:srgbClr val="002060"/>
                </a:solidFill>
              </a:rPr>
              <a:t> </a:t>
            </a:r>
            <a:r>
              <a:rPr spc="-278" dirty="0" err="1" smtClean="0">
                <a:solidFill>
                  <a:srgbClr val="002060"/>
                </a:solidFill>
              </a:rPr>
              <a:t>т</a:t>
            </a:r>
            <a:r>
              <a:rPr spc="165" dirty="0" err="1" smtClean="0">
                <a:solidFill>
                  <a:srgbClr val="002060"/>
                </a:solidFill>
              </a:rPr>
              <a:t>ра</a:t>
            </a:r>
            <a:r>
              <a:rPr spc="68" dirty="0" err="1" smtClean="0">
                <a:solidFill>
                  <a:srgbClr val="002060"/>
                </a:solidFill>
              </a:rPr>
              <a:t>вм</a:t>
            </a:r>
            <a:r>
              <a:rPr spc="-296" dirty="0" err="1" smtClean="0">
                <a:solidFill>
                  <a:srgbClr val="002060"/>
                </a:solidFill>
              </a:rPr>
              <a:t>ы</a:t>
            </a:r>
            <a:endParaRPr spc="-296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901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890" y="782717"/>
            <a:ext cx="8332063" cy="682800"/>
          </a:xfrm>
        </p:spPr>
        <p:txBody>
          <a:bodyPr/>
          <a:lstStyle/>
          <a:p>
            <a:pPr eaLnBrk="1" hangingPunct="1"/>
            <a:r>
              <a:rPr lang="ru-RU" altLang="ru-RU" sz="2400" dirty="0" smtClean="0">
                <a:solidFill>
                  <a:srgbClr val="006600"/>
                </a:solidFill>
              </a:rPr>
              <a:t>Неблагополучные семьи подразделяются на семьи</a:t>
            </a:r>
            <a:r>
              <a:rPr lang="ru-RU" altLang="ru-RU" sz="2800" dirty="0" smtClean="0">
                <a:solidFill>
                  <a:srgbClr val="006600"/>
                </a:solidFill>
              </a:rPr>
              <a:t>:</a:t>
            </a:r>
            <a:br>
              <a:rPr lang="ru-RU" altLang="ru-RU" sz="2800" dirty="0" smtClean="0">
                <a:solidFill>
                  <a:srgbClr val="006600"/>
                </a:solidFill>
              </a:rPr>
            </a:br>
            <a:endParaRPr lang="ru-RU" altLang="ru-RU" sz="2800" dirty="0" smtClean="0">
              <a:solidFill>
                <a:srgbClr val="0066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3051" y="1034653"/>
            <a:ext cx="3810000" cy="3398044"/>
          </a:xfrm>
        </p:spPr>
        <p:txBody>
          <a:bodyPr/>
          <a:lstStyle/>
          <a:p>
            <a:pPr eaLnBrk="1" hangingPunct="1"/>
            <a:r>
              <a:rPr lang="ru-RU" altLang="ru-RU" i="1" dirty="0" smtClean="0"/>
              <a:t>с явной (открытой) формой неблагополучия;</a:t>
            </a:r>
            <a:endParaRPr lang="ru-RU" altLang="ru-RU" dirty="0" smtClean="0"/>
          </a:p>
          <a:p>
            <a:pPr eaLnBrk="1" hangingPunct="1"/>
            <a:endParaRPr lang="ru-RU" altLang="ru-RU" i="1" dirty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083" y="1088231"/>
            <a:ext cx="3810000" cy="3398044"/>
          </a:xfrm>
        </p:spPr>
        <p:txBody>
          <a:bodyPr/>
          <a:lstStyle/>
          <a:p>
            <a:pPr eaLnBrk="1" hangingPunct="1"/>
            <a:r>
              <a:rPr lang="ru-RU" altLang="ru-RU" i="1" dirty="0" smtClean="0"/>
              <a:t>со скрытой формой неблагополучия (внутренне неблагополучные).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5125" name="Picture 6" descr="FMA qualified Family Mediators, London - divorce, separation, civil partnerships, contact issues, cohabitation disputes - JPC 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733675"/>
            <a:ext cx="351155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 descr="Уфимские пожарные провели рейд по неблагополучным семья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4" y="2787253"/>
            <a:ext cx="3538537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7245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rgbClr val="006600"/>
                </a:solidFill>
              </a:rPr>
              <a:t>В группу риска родителей входят:</a:t>
            </a:r>
            <a:r>
              <a:rPr lang="ru-RU" altLang="ru-RU" sz="3200" dirty="0" smtClean="0">
                <a:solidFill>
                  <a:srgbClr val="006600"/>
                </a:solidFill>
              </a:rPr>
              <a:t/>
            </a:r>
            <a:br>
              <a:rPr lang="ru-RU" altLang="ru-RU" sz="3200" dirty="0" smtClean="0">
                <a:solidFill>
                  <a:srgbClr val="006600"/>
                </a:solidFill>
              </a:rPr>
            </a:br>
            <a:endParaRPr lang="ru-RU" altLang="ru-RU" sz="3200" dirty="0" smtClean="0">
              <a:solidFill>
                <a:srgbClr val="0066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771" y="1010165"/>
            <a:ext cx="7056300" cy="306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люди, которые сами подвергались насилию в детстве;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люди, которые страдают психическими расстройствами (депрессия, шизофрения, эпилепсия);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люди, злоупотребляющие алкоголем и наркотиками;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испытывающие экономические и социальные трудности;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молодые матери (до 18 лет);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dirty="0" smtClean="0"/>
              <a:t>семьи со сложным психологическим климатом.</a:t>
            </a:r>
          </a:p>
        </p:txBody>
      </p:sp>
    </p:spTree>
    <p:extLst>
      <p:ext uri="{BB962C8B-B14F-4D97-AF65-F5344CB8AC3E}">
        <p14:creationId xmlns:p14="http://schemas.microsoft.com/office/powerpoint/2010/main" val="2897811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7923" y="593531"/>
            <a:ext cx="8044327" cy="682800"/>
          </a:xfrm>
        </p:spPr>
        <p:txBody>
          <a:bodyPr/>
          <a:lstStyle/>
          <a:p>
            <a:pPr eaLnBrk="1" hangingPunct="1"/>
            <a:r>
              <a:rPr lang="ru-RU" altLang="ru-RU" sz="1800" dirty="0" smtClean="0"/>
              <a:t>  </a:t>
            </a:r>
            <a:r>
              <a:rPr lang="ru-RU" altLang="ru-RU" sz="1800" i="1" dirty="0" smtClean="0"/>
              <a:t>  </a:t>
            </a:r>
            <a:br>
              <a:rPr lang="ru-RU" altLang="ru-RU" sz="1800" i="1" dirty="0" smtClean="0"/>
            </a:br>
            <a:r>
              <a:rPr lang="ru-RU" altLang="ru-RU" sz="1800" i="1" dirty="0"/>
              <a:t/>
            </a:r>
            <a:br>
              <a:rPr lang="ru-RU" altLang="ru-RU" sz="1800" i="1" dirty="0"/>
            </a:br>
            <a:r>
              <a:rPr lang="ru-RU" altLang="ru-RU" sz="1800" i="1" dirty="0" smtClean="0"/>
              <a:t/>
            </a:r>
            <a:br>
              <a:rPr lang="ru-RU" altLang="ru-RU" sz="1800" i="1" dirty="0" smtClean="0"/>
            </a:br>
            <a:r>
              <a:rPr lang="ru-RU" altLang="ru-RU" sz="1800" i="1" dirty="0"/>
              <a:t/>
            </a:r>
            <a:br>
              <a:rPr lang="ru-RU" altLang="ru-RU" sz="1800" i="1" dirty="0"/>
            </a:br>
            <a:r>
              <a:rPr lang="ru-RU" altLang="ru-RU" sz="1800" b="1" i="1" dirty="0" smtClean="0">
                <a:solidFill>
                  <a:srgbClr val="006600"/>
                </a:solidFill>
              </a:rPr>
              <a:t>Российским законодательством установлено несколько видов ответственности лиц, допускающих жестокое обращение с ребенком.</a:t>
            </a:r>
            <a:r>
              <a:rPr lang="ru-RU" altLang="ru-RU" sz="1800" b="1" i="1" dirty="0" smtClean="0">
                <a:solidFill>
                  <a:srgbClr val="006600"/>
                </a:solidFill>
                <a:hlinkClick r:id="rId2"/>
              </a:rPr>
              <a:t/>
            </a:r>
            <a:br>
              <a:rPr lang="ru-RU" altLang="ru-RU" sz="1800" b="1" i="1" dirty="0" smtClean="0">
                <a:solidFill>
                  <a:srgbClr val="006600"/>
                </a:solidFill>
                <a:hlinkClick r:id="rId2"/>
              </a:rPr>
            </a:br>
            <a:endParaRPr lang="ru-RU" altLang="ru-RU" sz="1800" b="1" i="1" dirty="0" smtClean="0">
              <a:solidFill>
                <a:srgbClr val="0066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0534" y="1280160"/>
            <a:ext cx="8059333" cy="322092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6600"/>
                </a:solidFill>
                <a:hlinkClick r:id="rId2"/>
              </a:rPr>
              <a:t>Административная ответственность</a:t>
            </a:r>
            <a:r>
              <a:rPr lang="ru-RU" altLang="ru-RU" sz="1600" dirty="0" smtClean="0">
                <a:solidFill>
                  <a:srgbClr val="002060"/>
                </a:solidFill>
              </a:rPr>
              <a:t>. Кодексом РФ об административных правонарушениях предусмотрена ответственность за неисполнение или ненадлежащее исполнение обязанностей по содержанию, воспитанию, обучению, защите прав и интересов несовершеннолетних — в виде предупреждения или наложения административного штрафа.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2060"/>
                </a:solidFill>
              </a:rPr>
              <a:t> </a:t>
            </a:r>
            <a:r>
              <a:rPr lang="ru-RU" altLang="ru-RU" sz="1600" dirty="0" smtClean="0">
                <a:solidFill>
                  <a:srgbClr val="006600"/>
                </a:solidFill>
                <a:hlinkClick r:id="rId3"/>
              </a:rPr>
              <a:t>Уголовная ответственность</a:t>
            </a:r>
            <a:r>
              <a:rPr lang="ru-RU" altLang="ru-RU" sz="1600" dirty="0" smtClean="0">
                <a:solidFill>
                  <a:srgbClr val="002060"/>
                </a:solidFill>
              </a:rPr>
              <a:t>. Российское уголовное законодательство предусматривает ответственность за все виды физического и сексуального насилия над детьми, а также по ряду статей — за психическое насилие и за пренебрежение основными потребностями детей, отсутствие заботы о них.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02060"/>
                </a:solidFill>
              </a:rPr>
              <a:t> </a:t>
            </a:r>
            <a:r>
              <a:rPr lang="ru-RU" altLang="ru-RU" sz="1600" dirty="0" smtClean="0">
                <a:solidFill>
                  <a:srgbClr val="002060"/>
                </a:solidFill>
                <a:hlinkClick r:id="rId4"/>
              </a:rPr>
              <a:t>Граждан</a:t>
            </a:r>
            <a:r>
              <a:rPr lang="ru-RU" altLang="ru-RU" sz="1600" dirty="0" smtClean="0">
                <a:solidFill>
                  <a:srgbClr val="006600"/>
                </a:solidFill>
                <a:hlinkClick r:id="rId4"/>
              </a:rPr>
              <a:t>ско-право</a:t>
            </a:r>
            <a:r>
              <a:rPr lang="ru-RU" altLang="ru-RU" sz="1600" dirty="0" smtClean="0">
                <a:solidFill>
                  <a:srgbClr val="002060"/>
                </a:solidFill>
                <a:hlinkClick r:id="rId4"/>
              </a:rPr>
              <a:t>вая ответственность</a:t>
            </a:r>
            <a:r>
              <a:rPr lang="ru-RU" altLang="ru-RU" sz="1600" dirty="0" smtClean="0">
                <a:solidFill>
                  <a:srgbClr val="002060"/>
                </a:solidFill>
              </a:rPr>
              <a:t>. Жестокое обращение с ребенком может послужить основанием для привлечения родителей (лиц, их заменяющих) к ответственности в соответствии с семейным законодательством</a:t>
            </a:r>
            <a:r>
              <a:rPr lang="ru-RU" altLang="ru-RU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5255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776177" y="705341"/>
            <a:ext cx="7463713" cy="3856026"/>
          </a:xfrm>
        </p:spPr>
        <p:txBody>
          <a:bodyPr/>
          <a:lstStyle/>
          <a:p>
            <a:pPr marL="76200" indent="0" algn="r">
              <a:buNone/>
            </a:pPr>
            <a:r>
              <a:rPr lang="ru-RU" altLang="ru-RU" sz="3600" b="1" dirty="0" smtClean="0">
                <a:solidFill>
                  <a:srgbClr val="006600"/>
                </a:solidFill>
              </a:rPr>
              <a:t>Жестокое обращение</a:t>
            </a:r>
            <a:r>
              <a:rPr lang="ru-RU" altLang="ru-RU" sz="2000" dirty="0" smtClean="0">
                <a:solidFill>
                  <a:srgbClr val="0066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altLang="ru-RU" sz="3600" dirty="0" smtClean="0">
                <a:solidFill>
                  <a:srgbClr val="006600"/>
                </a:solidFill>
              </a:rPr>
              <a:t>Физическое насилие</a:t>
            </a:r>
          </a:p>
          <a:p>
            <a:pPr>
              <a:buFontTx/>
              <a:buChar char="-"/>
            </a:pPr>
            <a:r>
              <a:rPr lang="ru-RU" altLang="ru-RU" sz="3600" dirty="0" smtClean="0">
                <a:solidFill>
                  <a:srgbClr val="006600"/>
                </a:solidFill>
              </a:rPr>
              <a:t>Эмоциональное насилие</a:t>
            </a:r>
          </a:p>
          <a:p>
            <a:pPr>
              <a:buFontTx/>
              <a:buChar char="-"/>
            </a:pPr>
            <a:r>
              <a:rPr lang="ru-RU" altLang="ru-RU" sz="3600" dirty="0" smtClean="0">
                <a:solidFill>
                  <a:srgbClr val="006600"/>
                </a:solidFill>
              </a:rPr>
              <a:t>Сексуальное насилие</a:t>
            </a:r>
          </a:p>
          <a:p>
            <a:pPr>
              <a:buFontTx/>
              <a:buChar char="-"/>
            </a:pPr>
            <a:r>
              <a:rPr lang="ru-RU" altLang="ru-RU" sz="3600" dirty="0" smtClean="0">
                <a:solidFill>
                  <a:srgbClr val="006600"/>
                </a:solidFill>
              </a:rPr>
              <a:t>Пренебрежение нуждами</a:t>
            </a:r>
            <a:r>
              <a:rPr lang="ru-RU" altLang="ru-RU" sz="3600" dirty="0" smtClean="0">
                <a:solidFill>
                  <a:schemeClr val="tx1">
                    <a:lumMod val="50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524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7922" y="769357"/>
            <a:ext cx="8343111" cy="740303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</a:rPr>
              <a:t>ПРОФИЛАКТИКА НАСИЛИЯ НАД ДЕТЬМИ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62126"/>
            <a:ext cx="8229600" cy="2832497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006600"/>
                </a:solidFill>
              </a:rPr>
              <a:t>Работа с родителями 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6600"/>
                </a:solidFill>
              </a:rPr>
              <a:t>Работа с детьми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006600"/>
                </a:solidFill>
              </a:rPr>
              <a:t>Работа с педагогическим коллективом</a:t>
            </a:r>
          </a:p>
        </p:txBody>
      </p:sp>
    </p:spTree>
    <p:extLst>
      <p:ext uri="{BB962C8B-B14F-4D97-AF65-F5344CB8AC3E}">
        <p14:creationId xmlns:p14="http://schemas.microsoft.com/office/powerpoint/2010/main" val="28472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4550" y="95341"/>
            <a:ext cx="7547700" cy="682800"/>
          </a:xfrm>
        </p:spPr>
        <p:txBody>
          <a:bodyPr/>
          <a:lstStyle/>
          <a:p>
            <a:r>
              <a:rPr lang="ru-RU" altLang="ru-RU" dirty="0">
                <a:solidFill>
                  <a:srgbClr val="006600"/>
                </a:solidFill>
              </a:rPr>
              <a:t>Классификация профилактики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604" y="808366"/>
            <a:ext cx="8004306" cy="375732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dirty="0"/>
          </a:p>
          <a:p>
            <a:r>
              <a:rPr lang="ru-RU" altLang="ru-RU" dirty="0">
                <a:solidFill>
                  <a:srgbClr val="002060"/>
                </a:solidFill>
              </a:rPr>
              <a:t>по целевой группе (кто является объектом воздействия) - вид профилактики;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по содержанию деятельности (что является предметом деятельности) - тип профилактики;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по «точке приложения» усилий - уровень профилактики (первичная/вторичная/третичная).</a:t>
            </a:r>
          </a:p>
        </p:txBody>
      </p:sp>
    </p:spTree>
    <p:extLst>
      <p:ext uri="{BB962C8B-B14F-4D97-AF65-F5344CB8AC3E}">
        <p14:creationId xmlns:p14="http://schemas.microsoft.com/office/powerpoint/2010/main" val="37623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 dirty="0" smtClean="0">
                <a:solidFill>
                  <a:srgbClr val="002060"/>
                </a:solidFill>
              </a:rPr>
              <a:t>Задачи, стоящие перед специалистом, работающим с ребенком – жертвой насилия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88" y="1356245"/>
            <a:ext cx="8229600" cy="3049191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• </a:t>
            </a:r>
            <a:r>
              <a:rPr lang="ru-RU" altLang="ru-RU" sz="2400" dirty="0" smtClean="0">
                <a:solidFill>
                  <a:srgbClr val="006600"/>
                </a:solidFill>
              </a:rPr>
              <a:t>способствовать уменьшению у ребенка чувств стыда, вины, бессилия;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006600"/>
                </a:solidFill>
              </a:rPr>
              <a:t>• помочь в укреплении чувства собственной значимости;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006600"/>
                </a:solidFill>
              </a:rPr>
              <a:t>• сформировать новые поведенческие паттерны;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006600"/>
                </a:solidFill>
              </a:rPr>
              <a:t>• способствовать дифференцированному взаимодействию с окружающими людьми;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006600"/>
                </a:solidFill>
              </a:rPr>
              <a:t>• способствовать развитию самоопределения ребенка, восприятия собственного Я, в том числе и физического образа Я.</a:t>
            </a:r>
          </a:p>
        </p:txBody>
      </p:sp>
    </p:spTree>
    <p:extLst>
      <p:ext uri="{BB962C8B-B14F-4D97-AF65-F5344CB8AC3E}">
        <p14:creationId xmlns:p14="http://schemas.microsoft.com/office/powerpoint/2010/main" val="3652487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0674" y="107953"/>
            <a:ext cx="7547700" cy="682800"/>
          </a:xfrm>
        </p:spPr>
        <p:txBody>
          <a:bodyPr/>
          <a:lstStyle/>
          <a:p>
            <a:r>
              <a:rPr lang="ru-RU" altLang="ru-RU" sz="2800" dirty="0">
                <a:solidFill>
                  <a:srgbClr val="002060"/>
                </a:solidFill>
              </a:rPr>
              <a:t>Факторы риска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990" y="688548"/>
            <a:ext cx="8250249" cy="4148312"/>
          </a:xfrm>
        </p:spPr>
        <p:txBody>
          <a:bodyPr/>
          <a:lstStyle/>
          <a:p>
            <a:pPr marL="0" indent="0"/>
            <a:r>
              <a:rPr lang="ru-RU" altLang="ru-RU" sz="2400" dirty="0">
                <a:latin typeface="Times New Roman" pitchFamily="18" charset="0"/>
              </a:rPr>
              <a:t> </a:t>
            </a:r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На уровне ребенка</a:t>
            </a:r>
          </a:p>
          <a:p>
            <a:pPr marL="0" indent="0"/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 На уровне семьи </a:t>
            </a:r>
          </a:p>
          <a:p>
            <a:pPr marL="0" indent="0"/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 На уровне общества</a:t>
            </a:r>
          </a:p>
          <a:p>
            <a:pPr marL="0" indent="0">
              <a:buFont typeface="Wingdings" pitchFamily="2" charset="2"/>
              <a:buNone/>
            </a:pPr>
            <a:endParaRPr lang="ru-RU" altLang="ru-RU" sz="2400" dirty="0">
              <a:solidFill>
                <a:srgbClr val="006600"/>
              </a:solidFill>
              <a:latin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ru-RU" altLang="ru-RU" dirty="0">
                <a:solidFill>
                  <a:srgbClr val="006600"/>
                </a:solidFill>
                <a:latin typeface="Times New Roman" pitchFamily="18" charset="0"/>
              </a:rPr>
              <a:t>Профилактика</a:t>
            </a:r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 как комплекс мер, предупреждающих совершение насилия над детьми, реализуемых на всех трех уровнях.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Междисциплинарный подход к проблеме: юридический, социальный, медицинский, психологический аспекты.</a:t>
            </a:r>
          </a:p>
        </p:txBody>
      </p:sp>
    </p:spTree>
    <p:extLst>
      <p:ext uri="{BB962C8B-B14F-4D97-AF65-F5344CB8AC3E}">
        <p14:creationId xmlns:p14="http://schemas.microsoft.com/office/powerpoint/2010/main" val="16092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6359" y="813999"/>
            <a:ext cx="6159818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508760" marR="3810" indent="-1499711">
              <a:spcBef>
                <a:spcPts val="79"/>
              </a:spcBef>
            </a:pPr>
            <a:r>
              <a:rPr lang="ru-RU" spc="-251" dirty="0" smtClean="0">
                <a:solidFill>
                  <a:srgbClr val="006600"/>
                </a:solidFill>
              </a:rPr>
              <a:t>Ресурс</a:t>
            </a:r>
            <a:endParaRPr spc="-274" dirty="0">
              <a:solidFill>
                <a:srgbClr val="0066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008" y="1437815"/>
            <a:ext cx="7431333" cy="2567530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spcBef>
                <a:spcPts val="821"/>
              </a:spcBef>
            </a:pP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Наличие хотя бы одного близкого, любящего человека и терапия (</a:t>
            </a:r>
            <a:r>
              <a:rPr lang="ru-RU" sz="2000" b="1" spc="-4" dirty="0" err="1">
                <a:solidFill>
                  <a:srgbClr val="002060"/>
                </a:solidFill>
                <a:latin typeface="Tahoma"/>
                <a:cs typeface="Tahoma"/>
              </a:rPr>
              <a:t>Эрваксен</a:t>
            </a: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,  1989);</a:t>
            </a:r>
          </a:p>
          <a:p>
            <a:pPr marL="9525">
              <a:spcBef>
                <a:spcPts val="821"/>
              </a:spcBef>
            </a:pP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🠶 Актуальные поддерживающие отношения;</a:t>
            </a:r>
          </a:p>
          <a:p>
            <a:pPr marL="9525">
              <a:spcBef>
                <a:spcPts val="821"/>
              </a:spcBef>
            </a:pP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🠶 Помнят и эмоционально оптимально </a:t>
            </a:r>
            <a:r>
              <a:rPr lang="ru-RU" sz="2000" b="1" spc="-4" dirty="0" err="1">
                <a:solidFill>
                  <a:srgbClr val="002060"/>
                </a:solidFill>
                <a:latin typeface="Tahoma"/>
                <a:cs typeface="Tahoma"/>
              </a:rPr>
              <a:t>дистанцированы</a:t>
            </a: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 к травме, и наоборот,  размыто и без эмоций вспоминают детство (</a:t>
            </a:r>
            <a:r>
              <a:rPr lang="ru-RU" sz="2000" b="1" spc="-4" dirty="0" err="1">
                <a:solidFill>
                  <a:srgbClr val="002060"/>
                </a:solidFill>
                <a:latin typeface="Tahoma"/>
                <a:cs typeface="Tahoma"/>
              </a:rPr>
              <a:t>Хунтер</a:t>
            </a:r>
            <a:r>
              <a:rPr lang="ru-RU" sz="2000" b="1" spc="-4" dirty="0">
                <a:solidFill>
                  <a:srgbClr val="002060"/>
                </a:solidFill>
                <a:latin typeface="Tahoma"/>
                <a:cs typeface="Tahoma"/>
              </a:rPr>
              <a:t>, 1979).</a:t>
            </a:r>
          </a:p>
          <a:p>
            <a:pPr marL="266700" marR="130016" indent="-257175">
              <a:spcBef>
                <a:spcPts val="758"/>
              </a:spcBef>
              <a:tabLst>
                <a:tab pos="266224" algn="l"/>
              </a:tabLst>
            </a:pPr>
            <a:endParaRPr sz="2000" dirty="0">
              <a:solidFill>
                <a:srgbClr val="002060"/>
              </a:solidFill>
              <a:latin typeface="Rockwell Condensed" panose="02060603050405020104" pitchFamily="18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57563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49775" y="126872"/>
            <a:ext cx="7547700" cy="682800"/>
          </a:xfrm>
        </p:spPr>
        <p:txBody>
          <a:bodyPr/>
          <a:lstStyle/>
          <a:p>
            <a:r>
              <a:rPr lang="ru-RU" altLang="ru-RU" sz="2800" dirty="0">
                <a:solidFill>
                  <a:srgbClr val="006600"/>
                </a:solidFill>
              </a:rPr>
              <a:t>Профилактическая работа с семьей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128" y="889175"/>
            <a:ext cx="8111261" cy="34225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Создание пространства защищенности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Программы поддержки семьи и обучения внутрисемейным взаимоотношениям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Основы безопасного общения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Патронаж семей группы риска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Социальная реклама, участие в социальных проектах</a:t>
            </a:r>
          </a:p>
        </p:txBody>
      </p:sp>
    </p:spTree>
    <p:extLst>
      <p:ext uri="{BB962C8B-B14F-4D97-AF65-F5344CB8AC3E}">
        <p14:creationId xmlns:p14="http://schemas.microsoft.com/office/powerpoint/2010/main" val="1799252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>
                <a:solidFill>
                  <a:srgbClr val="002060"/>
                </a:solidFill>
              </a:rPr>
              <a:t>Профилактика </a:t>
            </a:r>
            <a:r>
              <a:rPr lang="ru-RU" altLang="ru-RU" sz="2800" dirty="0" err="1">
                <a:solidFill>
                  <a:srgbClr val="002060"/>
                </a:solidFill>
              </a:rPr>
              <a:t>виктимного</a:t>
            </a:r>
            <a:r>
              <a:rPr lang="ru-RU" altLang="ru-RU" sz="2800" dirty="0">
                <a:solidFill>
                  <a:srgbClr val="002060"/>
                </a:solidFill>
              </a:rPr>
              <a:t> поведения ребенка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770" y="1239606"/>
            <a:ext cx="7772400" cy="3398044"/>
          </a:xfrm>
        </p:spPr>
        <p:txBody>
          <a:bodyPr/>
          <a:lstStyle/>
          <a:p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Просвещение в области правового поля</a:t>
            </a:r>
          </a:p>
          <a:p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Обучение </a:t>
            </a:r>
            <a:r>
              <a:rPr lang="ru-RU" altLang="ru-RU" sz="2400" dirty="0" err="1">
                <a:solidFill>
                  <a:srgbClr val="006600"/>
                </a:solidFill>
                <a:latin typeface="Times New Roman" pitchFamily="18" charset="0"/>
              </a:rPr>
              <a:t>ассертивности</a:t>
            </a:r>
            <a:endParaRPr lang="ru-RU" altLang="ru-RU" sz="2400" dirty="0">
              <a:solidFill>
                <a:srgbClr val="006600"/>
              </a:solidFill>
              <a:latin typeface="Times New Roman" pitchFamily="18" charset="0"/>
            </a:endParaRPr>
          </a:p>
          <a:p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Обучение принятию решения по самозащите</a:t>
            </a:r>
          </a:p>
          <a:p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Обучение обращению за помощью</a:t>
            </a:r>
          </a:p>
          <a:p>
            <a:r>
              <a:rPr lang="ru-RU" altLang="ru-RU" sz="2400" dirty="0">
                <a:solidFill>
                  <a:srgbClr val="006600"/>
                </a:solidFill>
                <a:latin typeface="Times New Roman" pitchFamily="18" charset="0"/>
              </a:rPr>
              <a:t>Работа над осознанием и вербализацией своих чувств, принятием себя</a:t>
            </a:r>
          </a:p>
        </p:txBody>
      </p:sp>
    </p:spTree>
    <p:extLst>
      <p:ext uri="{BB962C8B-B14F-4D97-AF65-F5344CB8AC3E}">
        <p14:creationId xmlns:p14="http://schemas.microsoft.com/office/powerpoint/2010/main" val="1407715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7291" y="296392"/>
            <a:ext cx="7974959" cy="979939"/>
          </a:xfrm>
        </p:spPr>
        <p:txBody>
          <a:bodyPr/>
          <a:lstStyle/>
          <a:p>
            <a:pPr algn="ctr"/>
            <a:r>
              <a:rPr lang="ru-RU" altLang="ru-RU" sz="2800" dirty="0">
                <a:solidFill>
                  <a:srgbClr val="006600"/>
                </a:solidFill>
              </a:rPr>
              <a:t>Конструирование образовательного пространства защищенности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9186" y="1292772"/>
            <a:ext cx="8483327" cy="3542357"/>
          </a:xfrm>
        </p:spPr>
        <p:txBody>
          <a:bodyPr/>
          <a:lstStyle/>
          <a:p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Гуманно-личностный подход в образовании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Активная позиция педагогов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Внимательность к состоянию ребенка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Информационные ресурсы для педагога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</a:rPr>
              <a:t>Повышение квалификации педагогов в области профилактики насилия</a:t>
            </a:r>
          </a:p>
        </p:txBody>
      </p:sp>
    </p:spTree>
    <p:extLst>
      <p:ext uri="{BB962C8B-B14F-4D97-AF65-F5344CB8AC3E}">
        <p14:creationId xmlns:p14="http://schemas.microsoft.com/office/powerpoint/2010/main" val="1114271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>
                <a:solidFill>
                  <a:srgbClr val="002060"/>
                </a:solidFill>
              </a:rPr>
              <a:t>Организация помощи ребенку, пережившему насилие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85900"/>
            <a:ext cx="7639050" cy="3570685"/>
          </a:xfrm>
        </p:spPr>
        <p:txBody>
          <a:bodyPr/>
          <a:lstStyle/>
          <a:p>
            <a:r>
              <a:rPr lang="ru-RU" altLang="ru-RU" u="sng" dirty="0">
                <a:solidFill>
                  <a:srgbClr val="006600"/>
                </a:solidFill>
              </a:rPr>
              <a:t>принципы:</a:t>
            </a:r>
            <a:r>
              <a:rPr lang="ru-RU" altLang="ru-RU" dirty="0">
                <a:solidFill>
                  <a:srgbClr val="006600"/>
                </a:solidFill>
              </a:rPr>
              <a:t> </a:t>
            </a:r>
          </a:p>
          <a:p>
            <a:r>
              <a:rPr lang="ru-RU" altLang="ru-RU" dirty="0">
                <a:solidFill>
                  <a:srgbClr val="006600"/>
                </a:solidFill>
              </a:rPr>
              <a:t>1. Фокусировка на травме. </a:t>
            </a:r>
          </a:p>
          <a:p>
            <a:r>
              <a:rPr lang="ru-RU" altLang="ru-RU" dirty="0">
                <a:solidFill>
                  <a:srgbClr val="006600"/>
                </a:solidFill>
              </a:rPr>
              <a:t>2. Оценка уровня факторов риска. </a:t>
            </a:r>
          </a:p>
          <a:p>
            <a:r>
              <a:rPr lang="ru-RU" altLang="ru-RU" dirty="0">
                <a:solidFill>
                  <a:srgbClr val="006600"/>
                </a:solidFill>
              </a:rPr>
              <a:t>3. Отношения ребенка с обидчиком.</a:t>
            </a:r>
          </a:p>
          <a:p>
            <a:r>
              <a:rPr lang="ru-RU" altLang="ru-RU" dirty="0">
                <a:solidFill>
                  <a:srgbClr val="006600"/>
                </a:solidFill>
              </a:rPr>
              <a:t>4. Границы конфиденциальности. </a:t>
            </a:r>
          </a:p>
          <a:p>
            <a:pPr>
              <a:buFont typeface="Wingdings" pitchFamily="2" charset="2"/>
              <a:buNone/>
            </a:pPr>
            <a:endParaRPr lang="ru-RU" altLang="ru-RU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9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4" y="228600"/>
            <a:ext cx="8459787" cy="1073944"/>
          </a:xfrm>
        </p:spPr>
        <p:txBody>
          <a:bodyPr/>
          <a:lstStyle/>
          <a:p>
            <a:r>
              <a:rPr lang="ru-RU" altLang="ru-RU" sz="3600" dirty="0">
                <a:solidFill>
                  <a:srgbClr val="006600"/>
                </a:solidFill>
              </a:rPr>
              <a:t>Профилактические мероприятия</a:t>
            </a:r>
            <a:r>
              <a:rPr lang="ru-RU" altLang="ru-RU" sz="3600" dirty="0"/>
              <a:t>.</a:t>
            </a:r>
            <a:r>
              <a:rPr lang="ru-RU" altLang="ru-RU" dirty="0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85900"/>
            <a:ext cx="8077200" cy="3245644"/>
          </a:xfrm>
        </p:spPr>
        <p:txBody>
          <a:bodyPr/>
          <a:lstStyle/>
          <a:p>
            <a:r>
              <a:rPr lang="ru-RU" altLang="ru-RU" dirty="0">
                <a:solidFill>
                  <a:srgbClr val="002060"/>
                </a:solidFill>
              </a:rPr>
              <a:t>Сообщение детям их прав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Просвещение родителей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Предупреждение </a:t>
            </a:r>
            <a:r>
              <a:rPr lang="ru-RU" altLang="ru-RU" dirty="0" err="1">
                <a:solidFill>
                  <a:srgbClr val="002060"/>
                </a:solidFill>
              </a:rPr>
              <a:t>виктимного</a:t>
            </a:r>
            <a:r>
              <a:rPr lang="ru-RU" altLang="ru-RU" dirty="0">
                <a:solidFill>
                  <a:srgbClr val="002060"/>
                </a:solidFill>
              </a:rPr>
              <a:t> поведения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Создание пространства защищенности</a:t>
            </a:r>
          </a:p>
          <a:p>
            <a:endParaRPr lang="ru-RU" alt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tx1"/>
                </a:solidFill>
              </a:rPr>
              <a:t>СЕКСУАЛЬНОЕ НАСИЛИЕ —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6600"/>
                </a:solidFill>
              </a:rPr>
              <a:t>это использование ребёнка и подростка другим лицом для получения сексуального удовлетворения</a:t>
            </a:r>
            <a:r>
              <a:rPr lang="ru-RU" altLang="ru-RU" dirty="0" smtClean="0">
                <a:solidFill>
                  <a:srgbClr val="006600"/>
                </a:solidFill>
              </a:rPr>
              <a:t>.</a:t>
            </a:r>
          </a:p>
          <a:p>
            <a:pPr eaLnBrk="1" hangingPunct="1"/>
            <a:r>
              <a:rPr lang="ru-RU" altLang="ru-RU" b="1" dirty="0" smtClean="0">
                <a:solidFill>
                  <a:schemeClr val="tx1"/>
                </a:solidFill>
              </a:rPr>
              <a:t>Инцест </a:t>
            </a:r>
            <a:r>
              <a:rPr lang="ru-RU" altLang="ru-RU" b="1" dirty="0" smtClean="0">
                <a:solidFill>
                  <a:srgbClr val="006600"/>
                </a:solidFill>
              </a:rPr>
              <a:t>- это сексуальные контакты между двумя людьми, связанными тесными родственными узами, невзирая на возраст</a:t>
            </a:r>
            <a:r>
              <a:rPr lang="ru-RU" altLang="ru-RU" dirty="0" smtClean="0">
                <a:solidFill>
                  <a:srgbClr val="0066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732484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4550" y="853299"/>
            <a:ext cx="7547700" cy="4230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438275">
              <a:spcBef>
                <a:spcPts val="79"/>
              </a:spcBef>
            </a:pPr>
            <a:r>
              <a:rPr lang="ru-RU" spc="-38" dirty="0" smtClean="0">
                <a:solidFill>
                  <a:srgbClr val="002060"/>
                </a:solidFill>
              </a:rPr>
              <a:t>Условия помощи</a:t>
            </a:r>
            <a:endParaRPr spc="-38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990" y="1481960"/>
            <a:ext cx="7604622" cy="249956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marR="333851" indent="-257651">
              <a:spcBef>
                <a:spcPts val="71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z="1200" spc="-23" dirty="0">
                <a:solidFill>
                  <a:srgbClr val="3E3E3E"/>
                </a:solidFill>
                <a:latin typeface="Verdana"/>
                <a:cs typeface="Verdana"/>
              </a:rPr>
              <a:t>Стигматизация</a:t>
            </a:r>
            <a:r>
              <a:rPr sz="1200"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3E3E3E"/>
                </a:solidFill>
                <a:latin typeface="Lucida Sans Unicode"/>
                <a:cs typeface="Lucida Sans Unicode"/>
              </a:rPr>
              <a:t>–</a:t>
            </a:r>
            <a:r>
              <a:rPr sz="1200" spc="-49" dirty="0">
                <a:solidFill>
                  <a:srgbClr val="3E3E3E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чувство</a:t>
            </a:r>
            <a:r>
              <a:rPr sz="1200" spc="-71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24" dirty="0">
                <a:solidFill>
                  <a:srgbClr val="3E3E3E"/>
                </a:solidFill>
                <a:latin typeface="Verdana"/>
                <a:cs typeface="Verdana"/>
              </a:rPr>
              <a:t>вины: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3E3E3E"/>
                </a:solidFill>
                <a:latin typeface="Verdana"/>
                <a:cs typeface="Verdana"/>
              </a:rPr>
              <a:t>«Это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56" dirty="0">
                <a:solidFill>
                  <a:srgbClr val="3E3E3E"/>
                </a:solidFill>
                <a:latin typeface="Verdana"/>
                <a:cs typeface="Verdana"/>
              </a:rPr>
              <a:t>соразмерно</a:t>
            </a:r>
            <a:r>
              <a:rPr sz="1200"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3E3E3E"/>
                </a:solidFill>
                <a:latin typeface="Verdana"/>
                <a:cs typeface="Verdana"/>
              </a:rPr>
              <a:t>ситуации?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27" dirty="0">
                <a:solidFill>
                  <a:srgbClr val="3E3E3E"/>
                </a:solidFill>
                <a:latin typeface="Verdana"/>
                <a:cs typeface="Verdana"/>
              </a:rPr>
              <a:t>Был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3E3E3E"/>
                </a:solidFill>
                <a:latin typeface="Verdana"/>
                <a:cs typeface="Verdana"/>
              </a:rPr>
              <a:t>ли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3E3E3E"/>
                </a:solidFill>
                <a:latin typeface="Verdana"/>
                <a:cs typeface="Verdana"/>
              </a:rPr>
              <a:t>Вас</a:t>
            </a:r>
            <a:r>
              <a:rPr sz="1200"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53" dirty="0">
                <a:solidFill>
                  <a:srgbClr val="3E3E3E"/>
                </a:solidFill>
                <a:latin typeface="Verdana"/>
                <a:cs typeface="Verdana"/>
              </a:rPr>
              <a:t>в </a:t>
            </a:r>
            <a:r>
              <a:rPr sz="1200" spc="-41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3E3E3E"/>
                </a:solidFill>
                <a:latin typeface="Verdana"/>
                <a:cs typeface="Verdana"/>
              </a:rPr>
              <a:t>действительности</a:t>
            </a:r>
            <a:r>
              <a:rPr sz="1200" spc="-68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8" dirty="0" err="1">
                <a:solidFill>
                  <a:srgbClr val="3E3E3E"/>
                </a:solidFill>
                <a:latin typeface="Verdana"/>
                <a:cs typeface="Verdana"/>
              </a:rPr>
              <a:t>шанс</a:t>
            </a:r>
            <a:r>
              <a:rPr sz="1200" spc="8" dirty="0" smtClean="0">
                <a:solidFill>
                  <a:srgbClr val="3E3E3E"/>
                </a:solidFill>
                <a:latin typeface="Verdana"/>
                <a:cs typeface="Verdana"/>
              </a:rPr>
              <a:t>?»</a:t>
            </a:r>
            <a:r>
              <a:rPr lang="ru-RU" sz="1200" spc="8" dirty="0" smtClean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ru-RU" sz="1600" spc="8" dirty="0" smtClean="0">
                <a:solidFill>
                  <a:srgbClr val="002060"/>
                </a:solidFill>
                <a:latin typeface="Verdana"/>
                <a:cs typeface="Verdana"/>
              </a:rPr>
              <a:t>СНИЖАТЬ ЧУВСТВО ВИНЫ</a:t>
            </a:r>
            <a:endParaRPr sz="1600"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266700" marR="71914" indent="-257175">
              <a:spcBef>
                <a:spcPts val="754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z="1200" spc="-38" dirty="0">
                <a:solidFill>
                  <a:srgbClr val="3E3E3E"/>
                </a:solidFill>
                <a:latin typeface="Verdana"/>
                <a:cs typeface="Verdana"/>
              </a:rPr>
              <a:t>Предательство: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3E3E3E"/>
                </a:solidFill>
                <a:latin typeface="Verdana"/>
                <a:cs typeface="Verdana"/>
              </a:rPr>
              <a:t>«Она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135" dirty="0">
                <a:solidFill>
                  <a:srgbClr val="3E3E3E"/>
                </a:solidFill>
                <a:latin typeface="Verdana"/>
                <a:cs typeface="Verdana"/>
              </a:rPr>
              <a:t>сама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хотела!»,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214" dirty="0">
                <a:solidFill>
                  <a:srgbClr val="3E3E3E"/>
                </a:solidFill>
                <a:latin typeface="Verdana"/>
                <a:cs typeface="Verdana"/>
              </a:rPr>
              <a:t>«Я</a:t>
            </a:r>
            <a:r>
              <a:rPr sz="1200"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3E3E3E"/>
                </a:solidFill>
                <a:latin typeface="Verdana"/>
                <a:cs typeface="Verdana"/>
              </a:rPr>
              <a:t>хотел</a:t>
            </a:r>
            <a:r>
              <a:rPr sz="1200"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56" dirty="0">
                <a:solidFill>
                  <a:srgbClr val="3E3E3E"/>
                </a:solidFill>
                <a:latin typeface="Verdana"/>
                <a:cs typeface="Verdana"/>
              </a:rPr>
              <a:t>её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3E3E3E"/>
                </a:solidFill>
                <a:latin typeface="Verdana"/>
                <a:cs typeface="Verdana"/>
              </a:rPr>
              <a:t>подготовить!»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3E3E3E"/>
                </a:solidFill>
                <a:latin typeface="Verdana"/>
                <a:cs typeface="Verdana"/>
              </a:rPr>
              <a:t>или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3E3E3E"/>
                </a:solidFill>
                <a:latin typeface="Verdana"/>
                <a:cs typeface="Verdana"/>
              </a:rPr>
              <a:t>«Это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8" dirty="0">
                <a:solidFill>
                  <a:srgbClr val="3E3E3E"/>
                </a:solidFill>
                <a:latin typeface="Verdana"/>
                <a:cs typeface="Verdana"/>
              </a:rPr>
              <a:t>не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3E3E3E"/>
                </a:solidFill>
                <a:latin typeface="Verdana"/>
                <a:cs typeface="Verdana"/>
              </a:rPr>
              <a:t>так </a:t>
            </a:r>
            <a:r>
              <a:rPr sz="1200" spc="-40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3E3E3E"/>
                </a:solidFill>
                <a:latin typeface="Verdana"/>
                <a:cs typeface="Verdana"/>
              </a:rPr>
              <a:t>страшно!»</a:t>
            </a:r>
            <a:endParaRPr sz="1200" dirty="0">
              <a:latin typeface="Verdana"/>
              <a:cs typeface="Verdana"/>
            </a:endParaRPr>
          </a:p>
          <a:p>
            <a:pPr marL="266700" marR="577691"/>
            <a:r>
              <a:rPr lang="ru-RU" sz="1200" spc="-83" dirty="0" smtClean="0">
                <a:solidFill>
                  <a:srgbClr val="002060"/>
                </a:solidFill>
                <a:latin typeface="Verdana"/>
                <a:cs typeface="Verdana"/>
              </a:rPr>
              <a:t>ЧЁТКАЯ</a:t>
            </a:r>
            <a:r>
              <a:rPr lang="ru-RU" sz="1200" spc="-98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53" dirty="0" smtClean="0">
                <a:solidFill>
                  <a:srgbClr val="002060"/>
                </a:solidFill>
                <a:latin typeface="Verdana"/>
                <a:cs typeface="Verdana"/>
              </a:rPr>
              <a:t>ПОЗИЦИЯ</a:t>
            </a:r>
            <a:r>
              <a:rPr lang="ru-RU" sz="1200" spc="-68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34" dirty="0" smtClean="0">
                <a:solidFill>
                  <a:srgbClr val="002060"/>
                </a:solidFill>
                <a:latin typeface="Verdana"/>
                <a:cs typeface="Verdana"/>
              </a:rPr>
              <a:t>ВЗРОСЛОГО:</a:t>
            </a:r>
            <a:r>
              <a:rPr lang="ru-RU" sz="1200" spc="-86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30" dirty="0" smtClean="0">
                <a:solidFill>
                  <a:srgbClr val="002060"/>
                </a:solidFill>
                <a:latin typeface="Verdana"/>
                <a:cs typeface="Verdana"/>
              </a:rPr>
              <a:t>«РЕБЁНОК</a:t>
            </a:r>
            <a:r>
              <a:rPr lang="ru-RU" sz="1200" spc="-64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8" dirty="0" smtClean="0">
                <a:solidFill>
                  <a:srgbClr val="002060"/>
                </a:solidFill>
                <a:latin typeface="Verdana"/>
                <a:cs typeface="Verdana"/>
              </a:rPr>
              <a:t>НЕ</a:t>
            </a:r>
            <a:r>
              <a:rPr lang="ru-RU" sz="1200" spc="-86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26" dirty="0" smtClean="0">
                <a:solidFill>
                  <a:srgbClr val="002060"/>
                </a:solidFill>
                <a:latin typeface="Verdana"/>
                <a:cs typeface="Verdana"/>
              </a:rPr>
              <a:t>МОЖЕТ</a:t>
            </a:r>
            <a:r>
              <a:rPr lang="ru-RU" sz="1200" spc="-79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90" dirty="0" smtClean="0">
                <a:solidFill>
                  <a:srgbClr val="002060"/>
                </a:solidFill>
                <a:latin typeface="Verdana"/>
                <a:cs typeface="Verdana"/>
              </a:rPr>
              <a:t>БЫТЬ</a:t>
            </a:r>
            <a:r>
              <a:rPr lang="ru-RU" sz="1200" spc="-79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53" dirty="0" smtClean="0">
                <a:solidFill>
                  <a:srgbClr val="002060"/>
                </a:solidFill>
                <a:latin typeface="Verdana"/>
                <a:cs typeface="Verdana"/>
              </a:rPr>
              <a:t>ВИНОВНЫМ!</a:t>
            </a:r>
            <a:r>
              <a:rPr lang="ru-RU" sz="1200" spc="-49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45" dirty="0" smtClean="0">
                <a:solidFill>
                  <a:srgbClr val="002060"/>
                </a:solidFill>
                <a:latin typeface="Verdana"/>
                <a:cs typeface="Verdana"/>
              </a:rPr>
              <a:t>ВИНОВЕН </a:t>
            </a:r>
            <a:r>
              <a:rPr lang="ru-RU" sz="1200" spc="-413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56" dirty="0" smtClean="0">
                <a:solidFill>
                  <a:srgbClr val="002060"/>
                </a:solidFill>
                <a:latin typeface="Verdana"/>
                <a:cs typeface="Verdana"/>
              </a:rPr>
              <a:t>НАСИЛЬНИК!»</a:t>
            </a:r>
            <a:endParaRPr sz="1200" dirty="0">
              <a:solidFill>
                <a:srgbClr val="002060"/>
              </a:solidFill>
              <a:latin typeface="Verdana"/>
              <a:cs typeface="Verdana"/>
            </a:endParaRPr>
          </a:p>
          <a:p>
            <a:pPr marL="9525">
              <a:spcBef>
                <a:spcPts val="750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z="1200" spc="-23" dirty="0">
                <a:solidFill>
                  <a:srgbClr val="3E3E3E"/>
                </a:solidFill>
                <a:latin typeface="Verdana"/>
                <a:cs typeface="Verdana"/>
              </a:rPr>
              <a:t>Потерянное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3E3E3E"/>
                </a:solidFill>
                <a:latin typeface="Verdana"/>
                <a:cs typeface="Verdana"/>
              </a:rPr>
              <a:t>доверие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8" dirty="0">
                <a:solidFill>
                  <a:srgbClr val="3E3E3E"/>
                </a:solidFill>
                <a:latin typeface="Verdana"/>
                <a:cs typeface="Verdana"/>
              </a:rPr>
              <a:t>не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3E3E3E"/>
                </a:solidFill>
                <a:latin typeface="Verdana"/>
                <a:cs typeface="Verdana"/>
              </a:rPr>
              <a:t>только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3E3E3E"/>
                </a:solidFill>
                <a:latin typeface="Verdana"/>
                <a:cs typeface="Verdana"/>
              </a:rPr>
              <a:t>через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3E3E3E"/>
                </a:solidFill>
                <a:latin typeface="Verdana"/>
                <a:cs typeface="Verdana"/>
              </a:rPr>
              <a:t>договорённости,</a:t>
            </a:r>
            <a:r>
              <a:rPr sz="1200" spc="-6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4" dirty="0">
                <a:solidFill>
                  <a:srgbClr val="3E3E3E"/>
                </a:solidFill>
                <a:latin typeface="Verdana"/>
                <a:cs typeface="Verdana"/>
              </a:rPr>
              <a:t>но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3E3E3E"/>
                </a:solidFill>
                <a:latin typeface="Verdana"/>
                <a:cs typeface="Verdana"/>
              </a:rPr>
              <a:t>поступки.</a:t>
            </a:r>
            <a:endParaRPr sz="1200" dirty="0">
              <a:latin typeface="Verdana"/>
              <a:cs typeface="Verdana"/>
            </a:endParaRPr>
          </a:p>
          <a:p>
            <a:pPr marL="266700"/>
            <a:r>
              <a:rPr lang="ru-RU" sz="1200" spc="131" dirty="0" smtClean="0">
                <a:solidFill>
                  <a:srgbClr val="002060"/>
                </a:solidFill>
                <a:latin typeface="Verdana"/>
                <a:cs typeface="Verdana"/>
              </a:rPr>
              <a:t>С</a:t>
            </a:r>
            <a:r>
              <a:rPr lang="ru-RU" sz="1200" spc="49" dirty="0" smtClean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lang="ru-RU" sz="1200" spc="60" dirty="0" smtClean="0">
                <a:solidFill>
                  <a:srgbClr val="002060"/>
                </a:solidFill>
                <a:latin typeface="Verdana"/>
                <a:cs typeface="Verdana"/>
              </a:rPr>
              <a:t>Б</a:t>
            </a:r>
            <a:r>
              <a:rPr lang="ru-RU" sz="1200" spc="-83" dirty="0" smtClean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lang="ru-RU" sz="1200" spc="-11" dirty="0" smtClean="0">
                <a:solidFill>
                  <a:srgbClr val="002060"/>
                </a:solidFill>
                <a:latin typeface="Verdana"/>
                <a:cs typeface="Verdana"/>
              </a:rPr>
              <a:t>Ю</a:t>
            </a:r>
            <a:r>
              <a:rPr lang="ru-RU" sz="1200" spc="-30" dirty="0" smtClean="0">
                <a:solidFill>
                  <a:srgbClr val="002060"/>
                </a:solidFill>
                <a:latin typeface="Verdana"/>
                <a:cs typeface="Verdana"/>
              </a:rPr>
              <a:t>Д</a:t>
            </a:r>
            <a:r>
              <a:rPr lang="ru-RU" sz="1200" spc="-23" dirty="0" smtClean="0">
                <a:solidFill>
                  <a:srgbClr val="002060"/>
                </a:solidFill>
                <a:latin typeface="Verdana"/>
                <a:cs typeface="Verdana"/>
              </a:rPr>
              <a:t>АТ</a:t>
            </a:r>
            <a:r>
              <a:rPr lang="ru-RU" sz="1200" spc="-124" dirty="0" smtClean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lang="ru-RU" sz="1200" spc="-79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45" dirty="0" smtClean="0">
                <a:solidFill>
                  <a:srgbClr val="002060"/>
                </a:solidFill>
                <a:latin typeface="Verdana"/>
                <a:cs typeface="Verdana"/>
              </a:rPr>
              <a:t>П</a:t>
            </a:r>
            <a:r>
              <a:rPr lang="ru-RU" sz="1200" spc="68" dirty="0" smtClean="0">
                <a:solidFill>
                  <a:srgbClr val="002060"/>
                </a:solidFill>
                <a:latin typeface="Verdana"/>
                <a:cs typeface="Verdana"/>
              </a:rPr>
              <a:t>Р</a:t>
            </a:r>
            <a:r>
              <a:rPr lang="ru-RU" sz="1200" spc="-30" dirty="0" smtClean="0">
                <a:solidFill>
                  <a:srgbClr val="002060"/>
                </a:solidFill>
                <a:latin typeface="Verdana"/>
                <a:cs typeface="Verdana"/>
              </a:rPr>
              <a:t>А</a:t>
            </a:r>
            <a:r>
              <a:rPr lang="ru-RU" sz="1200" spc="-34" dirty="0" smtClean="0">
                <a:solidFill>
                  <a:srgbClr val="002060"/>
                </a:solidFill>
                <a:latin typeface="Verdana"/>
                <a:cs typeface="Verdana"/>
              </a:rPr>
              <a:t>ВИ</a:t>
            </a:r>
            <a:r>
              <a:rPr lang="ru-RU" sz="1200" spc="-83" dirty="0" smtClean="0">
                <a:solidFill>
                  <a:srgbClr val="002060"/>
                </a:solidFill>
                <a:latin typeface="Verdana"/>
                <a:cs typeface="Verdana"/>
              </a:rPr>
              <a:t>Л</a:t>
            </a:r>
            <a:r>
              <a:rPr lang="ru-RU" sz="1200" spc="94" dirty="0" smtClean="0">
                <a:solidFill>
                  <a:srgbClr val="002060"/>
                </a:solidFill>
                <a:latin typeface="Verdana"/>
                <a:cs typeface="Verdana"/>
              </a:rPr>
              <a:t>А И ДОГОВОРЕННОСТИ</a:t>
            </a:r>
            <a:r>
              <a:rPr lang="ru-RU" sz="1200" spc="-71" dirty="0" smtClean="0">
                <a:solidFill>
                  <a:srgbClr val="002060"/>
                </a:solidFill>
                <a:latin typeface="Verdana"/>
                <a:cs typeface="Verdana"/>
              </a:rPr>
              <a:t>.</a:t>
            </a:r>
            <a:endParaRPr lang="ru-RU" sz="1200" dirty="0" smtClean="0">
              <a:solidFill>
                <a:srgbClr val="002060"/>
              </a:solidFill>
              <a:latin typeface="Verdana"/>
              <a:cs typeface="Verdana"/>
            </a:endParaRPr>
          </a:p>
          <a:p>
            <a:pPr marL="266224" marR="217170" indent="-257175">
              <a:spcBef>
                <a:spcPts val="746"/>
              </a:spcBef>
              <a:tabLst>
                <a:tab pos="266224" algn="l"/>
              </a:tabLst>
            </a:pPr>
            <a:r>
              <a:rPr sz="1200" spc="-41" dirty="0" smtClean="0">
                <a:solidFill>
                  <a:srgbClr val="A53010"/>
                </a:solidFill>
                <a:latin typeface="Microsoft Sans Serif"/>
                <a:cs typeface="Microsoft Sans Serif"/>
              </a:rPr>
              <a:t>🠶</a:t>
            </a: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	</a:t>
            </a:r>
            <a:r>
              <a:rPr sz="1200" spc="23" dirty="0">
                <a:solidFill>
                  <a:srgbClr val="3E3E3E"/>
                </a:solidFill>
                <a:latin typeface="Verdana"/>
                <a:cs typeface="Verdana"/>
              </a:rPr>
              <a:t>Беспомощность</a:t>
            </a:r>
            <a:r>
              <a:rPr sz="1200" spc="-4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3E3E3E"/>
                </a:solidFill>
                <a:latin typeface="Lucida Sans Unicode"/>
                <a:cs typeface="Lucida Sans Unicode"/>
              </a:rPr>
              <a:t>–</a:t>
            </a:r>
            <a:r>
              <a:rPr sz="1200" spc="-30" dirty="0">
                <a:solidFill>
                  <a:srgbClr val="3E3E3E"/>
                </a:solidFill>
                <a:latin typeface="Lucida Sans Unicode"/>
                <a:cs typeface="Lucida Sans Unicode"/>
              </a:rPr>
              <a:t> </a:t>
            </a:r>
            <a:r>
              <a:rPr lang="ru-RU" sz="1200" spc="-60" dirty="0" smtClean="0">
                <a:solidFill>
                  <a:srgbClr val="002060"/>
                </a:solidFill>
                <a:latin typeface="Verdana"/>
                <a:cs typeface="Verdana"/>
              </a:rPr>
              <a:t>ВЕРНУТЬ</a:t>
            </a:r>
            <a:r>
              <a:rPr lang="ru-RU" sz="1200" spc="-86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15" dirty="0" smtClean="0">
                <a:solidFill>
                  <a:srgbClr val="002060"/>
                </a:solidFill>
                <a:latin typeface="Verdana"/>
                <a:cs typeface="Verdana"/>
              </a:rPr>
              <a:t>ВОЗМОЖНОСТЬ</a:t>
            </a:r>
            <a:r>
              <a:rPr lang="ru-RU" sz="1200" spc="-45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49" dirty="0" smtClean="0">
                <a:solidFill>
                  <a:srgbClr val="002060"/>
                </a:solidFill>
                <a:latin typeface="Verdana"/>
                <a:cs typeface="Verdana"/>
              </a:rPr>
              <a:t>ДЕЙСТВОВАТЬ,</a:t>
            </a:r>
            <a:r>
              <a:rPr lang="ru-RU" sz="1200" spc="-64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4" dirty="0" smtClean="0">
                <a:solidFill>
                  <a:srgbClr val="002060"/>
                </a:solidFill>
                <a:latin typeface="Verdana"/>
                <a:cs typeface="Verdana"/>
              </a:rPr>
              <a:t>ЗАЩИЩАТЬСЯ</a:t>
            </a:r>
            <a:r>
              <a:rPr lang="ru-RU" sz="1200" spc="-79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z="1200" spc="-26" dirty="0" smtClean="0">
                <a:solidFill>
                  <a:srgbClr val="3E3E3E"/>
                </a:solidFill>
                <a:latin typeface="Verdana"/>
                <a:cs typeface="Verdana"/>
              </a:rPr>
              <a:t>(«</a:t>
            </a:r>
            <a:r>
              <a:rPr sz="1200" spc="-26" dirty="0">
                <a:solidFill>
                  <a:srgbClr val="3E3E3E"/>
                </a:solidFill>
                <a:latin typeface="Verdana"/>
                <a:cs typeface="Verdana"/>
              </a:rPr>
              <a:t>Вместе </a:t>
            </a:r>
            <a:r>
              <a:rPr sz="1200" spc="-41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z="1200" spc="49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z="1200" spc="-30" dirty="0">
                <a:solidFill>
                  <a:srgbClr val="3E3E3E"/>
                </a:solidFill>
                <a:latin typeface="Verdana"/>
                <a:cs typeface="Verdana"/>
              </a:rPr>
              <a:t>д</a:t>
            </a:r>
            <a:r>
              <a:rPr sz="1200" spc="-68" dirty="0">
                <a:solidFill>
                  <a:srgbClr val="3E3E3E"/>
                </a:solidFill>
                <a:latin typeface="Verdana"/>
                <a:cs typeface="Verdana"/>
              </a:rPr>
              <a:t>у</a:t>
            </a:r>
            <a:r>
              <a:rPr sz="1200" spc="127" dirty="0">
                <a:solidFill>
                  <a:srgbClr val="3E3E3E"/>
                </a:solidFill>
                <a:latin typeface="Verdana"/>
                <a:cs typeface="Verdana"/>
              </a:rPr>
              <a:t>ма</a:t>
            </a:r>
            <a:r>
              <a:rPr sz="1200" spc="109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z="1200" spc="53" dirty="0">
                <a:solidFill>
                  <a:srgbClr val="3E3E3E"/>
                </a:solidFill>
                <a:latin typeface="Verdana"/>
                <a:cs typeface="Verdana"/>
              </a:rPr>
              <a:t>м,</a:t>
            </a:r>
            <a:r>
              <a:rPr sz="1200" spc="-79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61" dirty="0">
                <a:solidFill>
                  <a:srgbClr val="3E3E3E"/>
                </a:solidFill>
                <a:latin typeface="Verdana"/>
                <a:cs typeface="Verdana"/>
              </a:rPr>
              <a:t>чт</a:t>
            </a:r>
            <a:r>
              <a:rPr sz="1200" spc="53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z="1200"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143" dirty="0">
                <a:solidFill>
                  <a:srgbClr val="3E3E3E"/>
                </a:solidFill>
                <a:latin typeface="Verdana"/>
                <a:cs typeface="Verdana"/>
              </a:rPr>
              <a:t>В</a:t>
            </a:r>
            <a:r>
              <a:rPr sz="1200" spc="-153" dirty="0">
                <a:solidFill>
                  <a:srgbClr val="3E3E3E"/>
                </a:solidFill>
                <a:latin typeface="Verdana"/>
                <a:cs typeface="Verdana"/>
              </a:rPr>
              <a:t>ы</a:t>
            </a:r>
            <a:r>
              <a:rPr sz="1200"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143" dirty="0">
                <a:solidFill>
                  <a:srgbClr val="3E3E3E"/>
                </a:solidFill>
                <a:latin typeface="Verdana"/>
                <a:cs typeface="Verdana"/>
              </a:rPr>
              <a:t>м</a:t>
            </a:r>
            <a:r>
              <a:rPr sz="1200" spc="120" dirty="0">
                <a:solidFill>
                  <a:srgbClr val="3E3E3E"/>
                </a:solidFill>
                <a:latin typeface="Verdana"/>
                <a:cs typeface="Verdana"/>
              </a:rPr>
              <a:t>о</a:t>
            </a:r>
            <a:r>
              <a:rPr sz="1200" spc="-41" dirty="0">
                <a:solidFill>
                  <a:srgbClr val="3E3E3E"/>
                </a:solidFill>
                <a:latin typeface="Verdana"/>
                <a:cs typeface="Verdana"/>
              </a:rPr>
              <a:t>ж</a:t>
            </a:r>
            <a:r>
              <a:rPr sz="1200"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z="1200"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z="1200" spc="60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z="1200" spc="-7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z="1200"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z="1200" spc="53" dirty="0">
                <a:solidFill>
                  <a:srgbClr val="3E3E3E"/>
                </a:solidFill>
                <a:latin typeface="Verdana"/>
                <a:cs typeface="Verdana"/>
              </a:rPr>
              <a:t>е</a:t>
            </a:r>
            <a:r>
              <a:rPr sz="1200" spc="-30" dirty="0">
                <a:solidFill>
                  <a:srgbClr val="3E3E3E"/>
                </a:solidFill>
                <a:latin typeface="Verdana"/>
                <a:cs typeface="Verdana"/>
              </a:rPr>
              <a:t>д</a:t>
            </a:r>
            <a:r>
              <a:rPr sz="1200" spc="-45" dirty="0">
                <a:solidFill>
                  <a:srgbClr val="3E3E3E"/>
                </a:solidFill>
                <a:latin typeface="Verdana"/>
                <a:cs typeface="Verdana"/>
              </a:rPr>
              <a:t>п</a:t>
            </a:r>
            <a:r>
              <a:rPr sz="1200" spc="68" dirty="0">
                <a:solidFill>
                  <a:srgbClr val="3E3E3E"/>
                </a:solidFill>
                <a:latin typeface="Verdana"/>
                <a:cs typeface="Verdana"/>
              </a:rPr>
              <a:t>р</a:t>
            </a:r>
            <a:r>
              <a:rPr sz="1200" spc="-34" dirty="0">
                <a:solidFill>
                  <a:srgbClr val="3E3E3E"/>
                </a:solidFill>
                <a:latin typeface="Verdana"/>
                <a:cs typeface="Verdana"/>
              </a:rPr>
              <a:t>и</a:t>
            </a:r>
            <a:r>
              <a:rPr sz="1200" spc="-45" dirty="0">
                <a:solidFill>
                  <a:srgbClr val="3E3E3E"/>
                </a:solidFill>
                <a:latin typeface="Verdana"/>
                <a:cs typeface="Verdana"/>
              </a:rPr>
              <a:t>н</a:t>
            </a:r>
            <a:r>
              <a:rPr sz="1200" spc="-191" dirty="0">
                <a:solidFill>
                  <a:srgbClr val="3E3E3E"/>
                </a:solidFill>
                <a:latin typeface="Verdana"/>
                <a:cs typeface="Verdana"/>
              </a:rPr>
              <a:t>я</a:t>
            </a:r>
            <a:r>
              <a:rPr sz="1200" spc="-139" dirty="0">
                <a:solidFill>
                  <a:srgbClr val="3E3E3E"/>
                </a:solidFill>
                <a:latin typeface="Verdana"/>
                <a:cs typeface="Verdana"/>
              </a:rPr>
              <a:t>т</a:t>
            </a:r>
            <a:r>
              <a:rPr sz="1200" spc="-124" dirty="0">
                <a:solidFill>
                  <a:srgbClr val="3E3E3E"/>
                </a:solidFill>
                <a:latin typeface="Verdana"/>
                <a:cs typeface="Verdana"/>
              </a:rPr>
              <a:t>ь</a:t>
            </a:r>
            <a:r>
              <a:rPr sz="1200" spc="-116" dirty="0">
                <a:solidFill>
                  <a:srgbClr val="3E3E3E"/>
                </a:solidFill>
                <a:latin typeface="Verdana"/>
                <a:cs typeface="Verdana"/>
              </a:rPr>
              <a:t>!</a:t>
            </a:r>
            <a:r>
              <a:rPr sz="1200" spc="-274" dirty="0">
                <a:solidFill>
                  <a:srgbClr val="3E3E3E"/>
                </a:solidFill>
                <a:latin typeface="Verdana"/>
                <a:cs typeface="Verdana"/>
              </a:rPr>
              <a:t>»</a:t>
            </a:r>
            <a:r>
              <a:rPr sz="1200" spc="-105" dirty="0">
                <a:solidFill>
                  <a:srgbClr val="3E3E3E"/>
                </a:solidFill>
                <a:latin typeface="Verdana"/>
                <a:cs typeface="Verdana"/>
              </a:rPr>
              <a:t>)</a:t>
            </a:r>
            <a:endParaRPr sz="1200" dirty="0">
              <a:latin typeface="Verdana"/>
              <a:cs typeface="Verdana"/>
            </a:endParaRPr>
          </a:p>
          <a:p>
            <a:pPr marL="266224" marR="3810" indent="-257175">
              <a:spcBef>
                <a:spcPts val="754"/>
              </a:spcBef>
              <a:tabLst>
                <a:tab pos="266224" algn="l"/>
              </a:tabLst>
            </a:pPr>
            <a:r>
              <a:rPr sz="1200" spc="-41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z="1200" spc="-109" dirty="0">
                <a:solidFill>
                  <a:srgbClr val="3E3E3E"/>
                </a:solidFill>
                <a:latin typeface="Verdana"/>
                <a:cs typeface="Verdana"/>
              </a:rPr>
              <a:t>«Злой»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ru-RU" sz="1200" spc="-26" dirty="0" smtClean="0">
                <a:solidFill>
                  <a:srgbClr val="3E3E3E"/>
                </a:solidFill>
                <a:latin typeface="Verdana"/>
                <a:cs typeface="Verdana"/>
              </a:rPr>
              <a:t>учитель</a:t>
            </a:r>
            <a:r>
              <a:rPr sz="1200" spc="-86" dirty="0" smtClean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3E3E3E"/>
                </a:solidFill>
                <a:latin typeface="Lucida Sans Unicode"/>
                <a:cs typeface="Lucida Sans Unicode"/>
              </a:rPr>
              <a:t>–</a:t>
            </a:r>
            <a:r>
              <a:rPr sz="1200" spc="-49" dirty="0">
                <a:solidFill>
                  <a:srgbClr val="3E3E3E"/>
                </a:solidFill>
                <a:latin typeface="Lucida Sans Unicode"/>
                <a:cs typeface="Lucida Sans Unicode"/>
              </a:rPr>
              <a:t> </a:t>
            </a:r>
            <a:r>
              <a:rPr sz="1200" spc="-45" dirty="0" smtClean="0">
                <a:solidFill>
                  <a:srgbClr val="3E3E3E"/>
                </a:solidFill>
                <a:latin typeface="Verdana"/>
                <a:cs typeface="Verdana"/>
              </a:rPr>
              <a:t>«</a:t>
            </a:r>
            <a:r>
              <a:rPr lang="ru-RU" sz="1200" spc="-45" dirty="0" smtClean="0">
                <a:solidFill>
                  <a:srgbClr val="002060"/>
                </a:solidFill>
                <a:latin typeface="Verdana"/>
                <a:cs typeface="Verdana"/>
              </a:rPr>
              <a:t>РЕБЁНОК»</a:t>
            </a:r>
            <a:r>
              <a:rPr lang="ru-RU" sz="1200" spc="-75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19" dirty="0" smtClean="0">
                <a:solidFill>
                  <a:srgbClr val="002060"/>
                </a:solidFill>
                <a:latin typeface="Verdana"/>
                <a:cs typeface="Verdana"/>
              </a:rPr>
              <a:t>ДОЛЖЕН</a:t>
            </a:r>
            <a:r>
              <a:rPr lang="ru-RU" sz="1200" spc="-75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60" dirty="0" smtClean="0">
                <a:solidFill>
                  <a:srgbClr val="002060"/>
                </a:solidFill>
                <a:latin typeface="Verdana"/>
                <a:cs typeface="Verdana"/>
              </a:rPr>
              <a:t>НАУЧИТЬСЯ</a:t>
            </a:r>
            <a:r>
              <a:rPr lang="ru-RU" sz="1200" spc="-90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4" dirty="0" smtClean="0">
                <a:solidFill>
                  <a:srgbClr val="002060"/>
                </a:solidFill>
                <a:latin typeface="Verdana"/>
                <a:cs typeface="Verdana"/>
              </a:rPr>
              <a:t>ЗАЩИЩАТЬСЯ</a:t>
            </a:r>
            <a:r>
              <a:rPr lang="ru-RU" sz="1200" spc="-90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34" dirty="0" smtClean="0">
                <a:solidFill>
                  <a:srgbClr val="002060"/>
                </a:solidFill>
                <a:latin typeface="Verdana"/>
                <a:cs typeface="Verdana"/>
              </a:rPr>
              <a:t>И</a:t>
            </a:r>
            <a:r>
              <a:rPr lang="ru-RU" sz="1200" spc="-86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38" dirty="0" smtClean="0">
                <a:solidFill>
                  <a:srgbClr val="002060"/>
                </a:solidFill>
                <a:latin typeface="Verdana"/>
                <a:cs typeface="Verdana"/>
              </a:rPr>
              <a:t>ОТСТАИВАТЬ</a:t>
            </a:r>
            <a:r>
              <a:rPr lang="ru-RU" sz="1200" spc="-83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4" dirty="0" smtClean="0">
                <a:solidFill>
                  <a:srgbClr val="002060"/>
                </a:solidFill>
                <a:latin typeface="Verdana"/>
                <a:cs typeface="Verdana"/>
              </a:rPr>
              <a:t>СВОЮ </a:t>
            </a:r>
            <a:r>
              <a:rPr lang="ru-RU" sz="1200" spc="-413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lang="ru-RU" sz="1200" spc="-26" dirty="0" smtClean="0">
                <a:solidFill>
                  <a:srgbClr val="002060"/>
                </a:solidFill>
                <a:latin typeface="Verdana"/>
                <a:cs typeface="Verdana"/>
              </a:rPr>
              <a:t>ПОЗИЦИЮ</a:t>
            </a:r>
            <a:r>
              <a:rPr lang="ru-RU" sz="1200" spc="-75" dirty="0" smtClean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z="1200" spc="-45" dirty="0" smtClean="0">
                <a:solidFill>
                  <a:srgbClr val="3E3E3E"/>
                </a:solidFill>
                <a:latin typeface="Verdana"/>
                <a:cs typeface="Verdana"/>
              </a:rPr>
              <a:t>(«</a:t>
            </a:r>
            <a:r>
              <a:rPr sz="1200" spc="-45" dirty="0">
                <a:solidFill>
                  <a:srgbClr val="3E3E3E"/>
                </a:solidFill>
                <a:latin typeface="Verdana"/>
                <a:cs typeface="Verdana"/>
              </a:rPr>
              <a:t>Можно </a:t>
            </a:r>
            <a:r>
              <a:rPr sz="1200" spc="8" dirty="0">
                <a:solidFill>
                  <a:srgbClr val="3E3E3E"/>
                </a:solidFill>
                <a:latin typeface="Verdana"/>
                <a:cs typeface="Verdana"/>
              </a:rPr>
              <a:t>не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3E3E3E"/>
                </a:solidFill>
                <a:latin typeface="Verdana"/>
                <a:cs typeface="Verdana"/>
              </a:rPr>
              <a:t>соглашаться</a:t>
            </a:r>
            <a:r>
              <a:rPr sz="1200" spc="-94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131" dirty="0">
                <a:solidFill>
                  <a:srgbClr val="3E3E3E"/>
                </a:solidFill>
                <a:latin typeface="Verdana"/>
                <a:cs typeface="Verdana"/>
              </a:rPr>
              <a:t>с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3E3E3E"/>
                </a:solidFill>
                <a:latin typeface="Verdana"/>
                <a:cs typeface="Verdana"/>
              </a:rPr>
              <a:t>теми,</a:t>
            </a:r>
            <a:r>
              <a:rPr sz="1200" spc="-86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3E3E3E"/>
                </a:solidFill>
                <a:latin typeface="Verdana"/>
                <a:cs typeface="Verdana"/>
              </a:rPr>
              <a:t>кто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56" dirty="0">
                <a:solidFill>
                  <a:srgbClr val="3E3E3E"/>
                </a:solidFill>
                <a:latin typeface="Verdana"/>
                <a:cs typeface="Verdana"/>
              </a:rPr>
              <a:t>Вам</a:t>
            </a:r>
            <a:r>
              <a:rPr sz="1200" spc="-83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3E3E3E"/>
                </a:solidFill>
                <a:latin typeface="Verdana"/>
                <a:cs typeface="Verdana"/>
              </a:rPr>
              <a:t>хочет</a:t>
            </a:r>
            <a:r>
              <a:rPr sz="1200" spc="-9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3E3E3E"/>
                </a:solidFill>
                <a:latin typeface="Verdana"/>
                <a:cs typeface="Verdana"/>
              </a:rPr>
              <a:t>помочь!»)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241202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89175" y="876563"/>
            <a:ext cx="6826315" cy="339724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spcBef>
                <a:spcPts val="71"/>
              </a:spcBef>
            </a:pPr>
            <a:r>
              <a:rPr sz="1800" b="1" spc="-8" dirty="0">
                <a:solidFill>
                  <a:srgbClr val="002060"/>
                </a:solidFill>
                <a:latin typeface="Tahoma"/>
                <a:cs typeface="Tahoma"/>
              </a:rPr>
              <a:t>Диалектическое</a:t>
            </a:r>
            <a:r>
              <a:rPr sz="1800" b="1" spc="19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-8" dirty="0">
                <a:solidFill>
                  <a:srgbClr val="002060"/>
                </a:solidFill>
                <a:latin typeface="Tahoma"/>
                <a:cs typeface="Tahoma"/>
              </a:rPr>
              <a:t>снятие</a:t>
            </a:r>
            <a:r>
              <a:rPr sz="1800" b="1" spc="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002060"/>
                </a:solidFill>
                <a:latin typeface="Tahoma"/>
                <a:cs typeface="Tahoma"/>
              </a:rPr>
              <a:t>выученной</a:t>
            </a:r>
            <a:r>
              <a:rPr sz="1800" b="1" spc="8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23" dirty="0">
                <a:solidFill>
                  <a:srgbClr val="002060"/>
                </a:solidFill>
                <a:latin typeface="Tahoma"/>
                <a:cs typeface="Tahoma"/>
              </a:rPr>
              <a:t>беспомощности</a:t>
            </a:r>
            <a:r>
              <a:rPr sz="1800" b="1" spc="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-68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1800" b="1" spc="-11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002060"/>
                </a:solidFill>
                <a:latin typeface="Tahoma"/>
                <a:cs typeface="Tahoma"/>
              </a:rPr>
              <a:t>освобождение</a:t>
            </a:r>
            <a:r>
              <a:rPr sz="1800" b="1" spc="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15" dirty="0">
                <a:solidFill>
                  <a:srgbClr val="002060"/>
                </a:solidFill>
                <a:latin typeface="Tahoma"/>
                <a:cs typeface="Tahoma"/>
              </a:rPr>
              <a:t>от </a:t>
            </a:r>
            <a:r>
              <a:rPr sz="1800" b="1" spc="-341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002060"/>
                </a:solidFill>
                <a:latin typeface="Tahoma"/>
                <a:cs typeface="Tahoma"/>
              </a:rPr>
              <a:t>насильника</a:t>
            </a:r>
            <a:endParaRPr sz="18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z="1200" spc="-135" dirty="0">
                <a:solidFill>
                  <a:srgbClr val="A53010"/>
                </a:solidFill>
                <a:latin typeface="Microsoft Sans Serif"/>
                <a:cs typeface="Microsoft Sans Serif"/>
              </a:rPr>
              <a:t>🠶	</a:t>
            </a:r>
            <a:r>
              <a:rPr sz="2000" spc="60" dirty="0">
                <a:solidFill>
                  <a:srgbClr val="006600"/>
                </a:solidFill>
                <a:latin typeface="Verdana"/>
                <a:cs typeface="Verdana"/>
              </a:rPr>
              <a:t>Ф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68" dirty="0">
                <a:solidFill>
                  <a:srgbClr val="006600"/>
                </a:solidFill>
                <a:latin typeface="Verdana"/>
                <a:cs typeface="Verdana"/>
              </a:rPr>
              <a:t>р</a:t>
            </a:r>
            <a:r>
              <a:rPr sz="2000" spc="214" dirty="0">
                <a:solidFill>
                  <a:srgbClr val="006600"/>
                </a:solidFill>
                <a:latin typeface="Verdana"/>
                <a:cs typeface="Verdana"/>
              </a:rPr>
              <a:t>м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68" dirty="0">
                <a:solidFill>
                  <a:srgbClr val="006600"/>
                </a:solidFill>
                <a:latin typeface="Verdana"/>
                <a:cs typeface="Verdana"/>
              </a:rPr>
              <a:t>р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58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11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15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-79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53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-127" dirty="0">
                <a:solidFill>
                  <a:srgbClr val="006600"/>
                </a:solidFill>
                <a:latin typeface="Verdana"/>
                <a:cs typeface="Verdana"/>
              </a:rPr>
              <a:t>з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-158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105" dirty="0">
                <a:solidFill>
                  <a:srgbClr val="006600"/>
                </a:solidFill>
                <a:latin typeface="Verdana"/>
                <a:cs typeface="Verdana"/>
              </a:rPr>
              <a:t>сим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й</a:t>
            </a:r>
            <a:r>
              <a:rPr sz="2000" spc="-5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39" dirty="0">
                <a:solidFill>
                  <a:srgbClr val="006600"/>
                </a:solidFill>
                <a:latin typeface="Verdana"/>
                <a:cs typeface="Verdana"/>
              </a:rPr>
              <a:t>т</a:t>
            </a:r>
            <a:r>
              <a:rPr sz="2000" spc="-90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4" dirty="0">
                <a:solidFill>
                  <a:srgbClr val="006600"/>
                </a:solidFill>
                <a:latin typeface="Verdana"/>
                <a:cs typeface="Verdana"/>
              </a:rPr>
              <a:t>сил</a:t>
            </a:r>
            <a:r>
              <a:rPr sz="2000" spc="-124" dirty="0">
                <a:solidFill>
                  <a:srgbClr val="006600"/>
                </a:solidFill>
                <a:latin typeface="Verdana"/>
                <a:cs typeface="Verdana"/>
              </a:rPr>
              <a:t>ь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13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41" dirty="0">
                <a:solidFill>
                  <a:srgbClr val="006600"/>
                </a:solidFill>
                <a:latin typeface="Verdana"/>
                <a:cs typeface="Verdana"/>
              </a:rPr>
              <a:t>ж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27" dirty="0">
                <a:solidFill>
                  <a:srgbClr val="006600"/>
                </a:solidFill>
                <a:latin typeface="Verdana"/>
                <a:cs typeface="Verdana"/>
              </a:rPr>
              <a:t>з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09" dirty="0">
                <a:solidFill>
                  <a:srgbClr val="006600"/>
                </a:solidFill>
                <a:latin typeface="Verdana"/>
                <a:cs typeface="Verdana"/>
              </a:rPr>
              <a:t>.</a:t>
            </a:r>
            <a:endParaRPr sz="2000" dirty="0">
              <a:solidFill>
                <a:srgbClr val="006600"/>
              </a:solidFill>
              <a:latin typeface="Verdana"/>
              <a:cs typeface="Verdana"/>
            </a:endParaRPr>
          </a:p>
          <a:p>
            <a:pPr marL="266700" marR="82391" indent="-257175">
              <a:spcBef>
                <a:spcPts val="746"/>
              </a:spcBef>
              <a:tabLst>
                <a:tab pos="266224" algn="l"/>
              </a:tabLst>
            </a:pPr>
            <a:r>
              <a:rPr sz="2000" spc="-41" dirty="0">
                <a:solidFill>
                  <a:srgbClr val="006600"/>
                </a:solidFill>
                <a:latin typeface="Microsoft Sans Serif"/>
                <a:cs typeface="Microsoft Sans Serif"/>
              </a:rPr>
              <a:t>🠶	</a:t>
            </a:r>
            <a:r>
              <a:rPr sz="2000" spc="19" dirty="0">
                <a:solidFill>
                  <a:srgbClr val="006600"/>
                </a:solidFill>
                <a:latin typeface="Verdana"/>
                <a:cs typeface="Verdana"/>
              </a:rPr>
              <a:t>Разрешение</a:t>
            </a:r>
            <a:r>
              <a:rPr sz="2000" spc="-83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38" dirty="0">
                <a:solidFill>
                  <a:srgbClr val="006600"/>
                </a:solidFill>
                <a:latin typeface="Verdana"/>
                <a:cs typeface="Verdana"/>
              </a:rPr>
              <a:t>внутреннего</a:t>
            </a:r>
            <a:r>
              <a:rPr sz="2000" spc="-7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006600"/>
                </a:solidFill>
                <a:latin typeface="Verdana"/>
                <a:cs typeface="Verdana"/>
              </a:rPr>
              <a:t>спора</a:t>
            </a:r>
            <a:r>
              <a:rPr sz="20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26" dirty="0">
                <a:solidFill>
                  <a:srgbClr val="006600"/>
                </a:solidFill>
                <a:latin typeface="Verdana"/>
                <a:cs typeface="Verdana"/>
              </a:rPr>
              <a:t>между</a:t>
            </a:r>
            <a:r>
              <a:rPr sz="2000" spc="-7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006600"/>
                </a:solidFill>
                <a:latin typeface="Verdana"/>
                <a:cs typeface="Verdana"/>
              </a:rPr>
              <a:t>запрещёнными</a:t>
            </a:r>
            <a:r>
              <a:rPr sz="2000" spc="-60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19" dirty="0">
                <a:solidFill>
                  <a:srgbClr val="006600"/>
                </a:solidFill>
                <a:latin typeface="Verdana"/>
                <a:cs typeface="Verdana"/>
              </a:rPr>
              <a:t>желаниями, </a:t>
            </a:r>
            <a:r>
              <a:rPr sz="2000" spc="-1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4" dirty="0">
                <a:solidFill>
                  <a:srgbClr val="006600"/>
                </a:solidFill>
                <a:latin typeface="Verdana"/>
                <a:cs typeface="Verdana"/>
              </a:rPr>
              <a:t>потребностями</a:t>
            </a:r>
            <a:r>
              <a:rPr sz="2000" spc="-60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131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20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4" dirty="0">
                <a:solidFill>
                  <a:srgbClr val="006600"/>
                </a:solidFill>
                <a:latin typeface="Verdana"/>
                <a:cs typeface="Verdana"/>
              </a:rPr>
              <a:t>одной</a:t>
            </a:r>
            <a:r>
              <a:rPr sz="2000" spc="-6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8" dirty="0">
                <a:solidFill>
                  <a:srgbClr val="006600"/>
                </a:solidFill>
                <a:latin typeface="Verdana"/>
                <a:cs typeface="Verdana"/>
              </a:rPr>
              <a:t>стороны</a:t>
            </a:r>
            <a:r>
              <a:rPr sz="2000" spc="-79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6600"/>
                </a:solidFill>
                <a:latin typeface="Verdana"/>
                <a:cs typeface="Verdana"/>
              </a:rPr>
              <a:t>ценностями</a:t>
            </a:r>
            <a:r>
              <a:rPr sz="2000" spc="-60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79" dirty="0">
                <a:solidFill>
                  <a:srgbClr val="006600"/>
                </a:solidFill>
                <a:latin typeface="Verdana"/>
                <a:cs typeface="Verdana"/>
              </a:rPr>
              <a:t>нормами</a:t>
            </a:r>
            <a:r>
              <a:rPr sz="2000" spc="-7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131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20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38" dirty="0">
                <a:solidFill>
                  <a:srgbClr val="006600"/>
                </a:solidFill>
                <a:latin typeface="Verdana"/>
                <a:cs typeface="Verdana"/>
              </a:rPr>
              <a:t>другой.</a:t>
            </a:r>
            <a:endParaRPr sz="2000" dirty="0">
              <a:solidFill>
                <a:srgbClr val="006600"/>
              </a:solidFill>
              <a:latin typeface="Verdana"/>
              <a:cs typeface="Verdana"/>
            </a:endParaRPr>
          </a:p>
          <a:p>
            <a:pPr marL="9525">
              <a:spcBef>
                <a:spcPts val="746"/>
              </a:spcBef>
              <a:tabLst>
                <a:tab pos="266224" algn="l"/>
              </a:tabLst>
            </a:pPr>
            <a:r>
              <a:rPr sz="2000" spc="-135" dirty="0">
                <a:solidFill>
                  <a:srgbClr val="006600"/>
                </a:solidFill>
                <a:latin typeface="Microsoft Sans Serif"/>
                <a:cs typeface="Microsoft Sans Serif"/>
              </a:rPr>
              <a:t>🠶	</a:t>
            </a:r>
            <a:r>
              <a:rPr sz="2000" spc="-75" dirty="0">
                <a:solidFill>
                  <a:srgbClr val="006600"/>
                </a:solidFill>
                <a:latin typeface="Verdana"/>
                <a:cs typeface="Verdana"/>
              </a:rPr>
              <a:t>Из</a:t>
            </a:r>
            <a:r>
              <a:rPr sz="2000" spc="214" dirty="0">
                <a:solidFill>
                  <a:srgbClr val="006600"/>
                </a:solidFill>
                <a:latin typeface="Verdana"/>
                <a:cs typeface="Verdana"/>
              </a:rPr>
              <a:t>м</a:t>
            </a:r>
            <a:r>
              <a:rPr sz="200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8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8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6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-6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39" dirty="0">
                <a:solidFill>
                  <a:srgbClr val="006600"/>
                </a:solidFill>
                <a:latin typeface="Verdana"/>
                <a:cs typeface="Verdana"/>
              </a:rPr>
              <a:t>т</a:t>
            </a:r>
            <a:r>
              <a:rPr sz="2000" spc="-45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79" dirty="0">
                <a:solidFill>
                  <a:srgbClr val="006600"/>
                </a:solidFill>
                <a:latin typeface="Verdana"/>
                <a:cs typeface="Verdana"/>
              </a:rPr>
              <a:t>ш</a:t>
            </a:r>
            <a:r>
              <a:rPr sz="200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8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88" dirty="0">
                <a:solidFill>
                  <a:srgbClr val="006600"/>
                </a:solidFill>
                <a:latin typeface="Verdana"/>
                <a:cs typeface="Verdana"/>
              </a:rPr>
              <a:t>я</a:t>
            </a:r>
            <a:r>
              <a:rPr sz="2000" spc="-6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113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20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127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2000" spc="56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64" dirty="0">
                <a:solidFill>
                  <a:srgbClr val="006600"/>
                </a:solidFill>
                <a:latin typeface="Verdana"/>
                <a:cs typeface="Verdana"/>
              </a:rPr>
              <a:t>б</a:t>
            </a:r>
            <a:r>
              <a:rPr sz="2000" spc="-26" dirty="0">
                <a:solidFill>
                  <a:srgbClr val="006600"/>
                </a:solidFill>
                <a:latin typeface="Verdana"/>
                <a:cs typeface="Verdana"/>
              </a:rPr>
              <a:t>е.</a:t>
            </a:r>
            <a:endParaRPr sz="2000" dirty="0">
              <a:solidFill>
                <a:srgbClr val="006600"/>
              </a:solidFill>
              <a:latin typeface="Verdana"/>
              <a:cs typeface="Verdana"/>
            </a:endParaRPr>
          </a:p>
          <a:p>
            <a:pPr marL="9525">
              <a:spcBef>
                <a:spcPts val="758"/>
              </a:spcBef>
              <a:tabLst>
                <a:tab pos="266224" algn="l"/>
              </a:tabLst>
            </a:pPr>
            <a:r>
              <a:rPr sz="2000" spc="-135" dirty="0">
                <a:solidFill>
                  <a:srgbClr val="006600"/>
                </a:solidFill>
                <a:latin typeface="Microsoft Sans Serif"/>
                <a:cs typeface="Microsoft Sans Serif"/>
              </a:rPr>
              <a:t>🠶	</a:t>
            </a:r>
            <a:r>
              <a:rPr sz="2000" spc="-19" dirty="0">
                <a:solidFill>
                  <a:srgbClr val="006600"/>
                </a:solidFill>
                <a:latin typeface="Verdana"/>
                <a:cs typeface="Verdana"/>
              </a:rPr>
              <a:t>Р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-127" dirty="0">
                <a:solidFill>
                  <a:srgbClr val="006600"/>
                </a:solidFill>
                <a:latin typeface="Verdana"/>
                <a:cs typeface="Verdana"/>
              </a:rPr>
              <a:t>з</a:t>
            </a:r>
            <a:r>
              <a:rPr sz="2000" spc="-158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39" dirty="0">
                <a:solidFill>
                  <a:srgbClr val="006600"/>
                </a:solidFill>
                <a:latin typeface="Verdana"/>
                <a:cs typeface="Verdana"/>
              </a:rPr>
              <a:t>т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6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4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58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2000" spc="4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35" dirty="0">
                <a:solidFill>
                  <a:srgbClr val="006600"/>
                </a:solidFill>
                <a:latin typeface="Verdana"/>
                <a:cs typeface="Verdana"/>
              </a:rPr>
              <a:t>г</a:t>
            </a:r>
            <a:r>
              <a:rPr sz="2000" spc="53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7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41" dirty="0">
                <a:solidFill>
                  <a:srgbClr val="006600"/>
                </a:solidFill>
                <a:latin typeface="Verdana"/>
                <a:cs typeface="Verdana"/>
              </a:rPr>
              <a:t>ж</a:t>
            </a:r>
            <a:r>
              <a:rPr sz="20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2000" spc="-127" dirty="0">
                <a:solidFill>
                  <a:srgbClr val="006600"/>
                </a:solidFill>
                <a:latin typeface="Verdana"/>
                <a:cs typeface="Verdana"/>
              </a:rPr>
              <a:t>з</a:t>
            </a:r>
            <a:r>
              <a:rPr sz="2000" spc="4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2000" spc="-4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2000" spc="-15" dirty="0">
                <a:solidFill>
                  <a:srgbClr val="006600"/>
                </a:solidFill>
                <a:latin typeface="Verdana"/>
                <a:cs typeface="Verdana"/>
              </a:rPr>
              <a:t>нн</a:t>
            </a:r>
            <a:r>
              <a:rPr sz="2000" spc="-19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135" dirty="0">
                <a:solidFill>
                  <a:srgbClr val="006600"/>
                </a:solidFill>
                <a:latin typeface="Verdana"/>
                <a:cs typeface="Verdana"/>
              </a:rPr>
              <a:t>г</a:t>
            </a:r>
            <a:r>
              <a:rPr sz="2000" spc="53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2000" spc="-7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2000" spc="-68" dirty="0">
                <a:solidFill>
                  <a:srgbClr val="006600"/>
                </a:solidFill>
                <a:latin typeface="Verdana"/>
                <a:cs typeface="Verdana"/>
              </a:rPr>
              <a:t>пл</a:t>
            </a:r>
            <a:r>
              <a:rPr sz="2000" spc="94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2000" spc="23" dirty="0">
                <a:solidFill>
                  <a:srgbClr val="006600"/>
                </a:solidFill>
                <a:latin typeface="Verdana"/>
                <a:cs typeface="Verdana"/>
              </a:rPr>
              <a:t>на</a:t>
            </a:r>
            <a:r>
              <a:rPr sz="2000" spc="-109" dirty="0">
                <a:solidFill>
                  <a:srgbClr val="006600"/>
                </a:solidFill>
                <a:latin typeface="Verdana"/>
                <a:cs typeface="Verdana"/>
              </a:rPr>
              <a:t>.</a:t>
            </a:r>
            <a:endParaRPr sz="2000" dirty="0">
              <a:solidFill>
                <a:srgbClr val="0066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501875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19113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ru-RU" sz="2800" dirty="0" smtClean="0"/>
              <a:t>РАБОЧИЙ ЛИСТОК</a:t>
            </a:r>
            <a:br>
              <a:rPr lang="ru-RU" altLang="ru-RU" sz="2800" dirty="0" smtClean="0"/>
            </a:br>
            <a:r>
              <a:rPr lang="ru-RU" altLang="ru-RU" sz="2800" dirty="0" smtClean="0"/>
              <a:t>«</a:t>
            </a:r>
            <a:r>
              <a:rPr lang="ru-RU" altLang="ru-RU" sz="2800" dirty="0" smtClean="0">
                <a:solidFill>
                  <a:srgbClr val="006600"/>
                </a:solidFill>
              </a:rPr>
              <a:t>Письмо родителю, непричастному к сексуальному насилию»</a:t>
            </a:r>
            <a:br>
              <a:rPr lang="ru-RU" altLang="ru-RU" sz="2800" dirty="0" smtClean="0">
                <a:solidFill>
                  <a:srgbClr val="006600"/>
                </a:solidFill>
              </a:rPr>
            </a:br>
            <a:endParaRPr lang="ru-RU" altLang="ru-RU" sz="2800" dirty="0" smtClean="0">
              <a:solidFill>
                <a:srgbClr val="0066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88" y="1282854"/>
            <a:ext cx="8229600" cy="283249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err="1" smtClean="0">
                <a:solidFill>
                  <a:srgbClr val="002060"/>
                </a:solidFill>
              </a:rPr>
              <a:t>Адресовано____________________Дата</a:t>
            </a:r>
            <a:r>
              <a:rPr lang="ru-RU" altLang="ru-RU" sz="2000" dirty="0" smtClean="0">
                <a:solidFill>
                  <a:srgbClr val="002060"/>
                </a:solidFill>
              </a:rPr>
              <a:t>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Когда ты узнал(а), что со мной произошло, мне показалось,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что ты______________________________________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Иногда, слушая тебя, я____________________, например,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когда ты сказал(а) мне_____________________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Мне все время хотелось спросить тебя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err="1" smtClean="0">
                <a:solidFill>
                  <a:srgbClr val="002060"/>
                </a:solidFill>
              </a:rPr>
              <a:t>о________________________и</a:t>
            </a:r>
            <a:r>
              <a:rPr lang="ru-RU" altLang="ru-RU" sz="2000" dirty="0" smtClean="0">
                <a:solidFill>
                  <a:srgbClr val="002060"/>
                </a:solidFill>
              </a:rPr>
              <a:t>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Я хотел(а) бы, чтобы ты____________________________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А еще я хочу сказать тебе, что_________________________</a:t>
            </a:r>
            <a:endParaRPr lang="en-US" altLang="ru-RU" sz="20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2000" dirty="0" smtClean="0">
                <a:solidFill>
                  <a:srgbClr val="002060"/>
                </a:solidFill>
              </a:rPr>
              <a:t>P</a:t>
            </a:r>
            <a:r>
              <a:rPr lang="ru-RU" altLang="ru-RU" sz="2000" dirty="0" smtClean="0">
                <a:solidFill>
                  <a:srgbClr val="002060"/>
                </a:solidFill>
              </a:rPr>
              <a:t>.</a:t>
            </a:r>
            <a:r>
              <a:rPr lang="en-US" altLang="ru-RU" sz="2000" dirty="0" smtClean="0">
                <a:solidFill>
                  <a:srgbClr val="002060"/>
                </a:solidFill>
              </a:rPr>
              <a:t>S</a:t>
            </a:r>
            <a:r>
              <a:rPr lang="ru-RU" altLang="ru-RU" sz="2000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06321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05631" y="278221"/>
            <a:ext cx="7547700" cy="682800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solidFill>
                  <a:srgbClr val="006600"/>
                </a:solidFill>
              </a:rPr>
              <a:t>РАБОЧИЙ ЛИСТОК «Письмо обидчику»</a:t>
            </a:r>
            <a:br>
              <a:rPr lang="ru-RU" altLang="ru-RU" sz="2800" dirty="0" smtClean="0">
                <a:solidFill>
                  <a:srgbClr val="006600"/>
                </a:solidFill>
              </a:rPr>
            </a:br>
            <a:endParaRPr lang="ru-RU" altLang="ru-RU" sz="2800" dirty="0" smtClean="0">
              <a:solidFill>
                <a:srgbClr val="0066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5465" y="669631"/>
            <a:ext cx="7056300" cy="3062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06600"/>
                </a:solidFill>
              </a:rPr>
              <a:t>Адресовано_____________________Дата</a:t>
            </a:r>
            <a:r>
              <a:rPr lang="ru-RU" altLang="ru-RU" sz="1800" dirty="0" smtClean="0">
                <a:solidFill>
                  <a:srgbClr val="006600"/>
                </a:solidFill>
              </a:rPr>
              <a:t>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Я очень давно хотел(а) сказать тебе это. Я думал(а),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что ____________________и что ты________________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Потом все изменилось. Когда ты сделал(а) это со мной, 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подумал(а), </a:t>
            </a:r>
            <a:r>
              <a:rPr lang="ru-RU" altLang="ru-RU" sz="1800" dirty="0" err="1" smtClean="0">
                <a:solidFill>
                  <a:srgbClr val="006600"/>
                </a:solidFill>
              </a:rPr>
              <a:t>что__________________и</a:t>
            </a:r>
            <a:r>
              <a:rPr lang="ru-RU" altLang="ru-RU" sz="1800" dirty="0" smtClean="0">
                <a:solidFill>
                  <a:srgbClr val="006600"/>
                </a:solidFill>
              </a:rPr>
              <a:t> я не понимал(а),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почему_____________________________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Теперь, когда я вспоминаю об этом,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06600"/>
                </a:solidFill>
              </a:rPr>
              <a:t>я____________________и</a:t>
            </a:r>
            <a:r>
              <a:rPr lang="ru-RU" altLang="ru-RU" sz="1800" dirty="0" smtClean="0">
                <a:solidFill>
                  <a:srgbClr val="006600"/>
                </a:solidFill>
              </a:rPr>
              <a:t> я чувствую______________________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06600"/>
                </a:solidFill>
              </a:rPr>
              <a:t>Ты_____________________и</a:t>
            </a:r>
            <a:r>
              <a:rPr lang="ru-RU" altLang="ru-RU" sz="1800" dirty="0" smtClean="0">
                <a:solidFill>
                  <a:srgbClr val="006600"/>
                </a:solidFill>
              </a:rPr>
              <a:t>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Иногда, думая о тебе, я______________________________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Я хочу сказать, что___________________________________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06600"/>
                </a:solidFill>
              </a:rPr>
              <a:t>Если мы когда-нибудь встретимся,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06600"/>
                </a:solidFill>
              </a:rPr>
              <a:t>я________________________и</a:t>
            </a:r>
            <a:r>
              <a:rPr lang="ru-RU" altLang="ru-RU" sz="1800" dirty="0" smtClean="0">
                <a:solidFill>
                  <a:srgbClr val="006600"/>
                </a:solidFill>
              </a:rPr>
              <a:t>___________________________</a:t>
            </a:r>
            <a:endParaRPr lang="en-US" altLang="ru-RU" sz="1800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06600"/>
                </a:solidFill>
              </a:rPr>
              <a:t>P</a:t>
            </a:r>
            <a:r>
              <a:rPr lang="ru-RU" altLang="ru-RU" sz="1800" dirty="0" smtClean="0">
                <a:solidFill>
                  <a:srgbClr val="006600"/>
                </a:solidFill>
              </a:rPr>
              <a:t>.</a:t>
            </a:r>
            <a:r>
              <a:rPr lang="en-US" altLang="ru-RU" sz="1800" dirty="0" smtClean="0">
                <a:solidFill>
                  <a:srgbClr val="006600"/>
                </a:solidFill>
              </a:rPr>
              <a:t>S</a:t>
            </a:r>
            <a:r>
              <a:rPr lang="ru-RU" altLang="ru-RU" sz="1800" dirty="0" smtClean="0">
                <a:solidFill>
                  <a:srgbClr val="0066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1619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252249" y="674764"/>
            <a:ext cx="8235905" cy="39465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22300" marR="46196" indent="1588">
              <a:lnSpc>
                <a:spcPct val="150000"/>
              </a:lnSpc>
              <a:spcBef>
                <a:spcPts val="746"/>
              </a:spcBef>
            </a:pPr>
            <a:r>
              <a:rPr sz="2000" spc="-94" dirty="0" smtClean="0">
                <a:latin typeface="Verdana"/>
                <a:cs typeface="Verdana"/>
              </a:rPr>
              <a:t>«</a:t>
            </a:r>
            <a:r>
              <a:rPr sz="2000" spc="-94" dirty="0">
                <a:latin typeface="Verdana"/>
                <a:cs typeface="Verdana"/>
              </a:rPr>
              <a:t>Под </a:t>
            </a:r>
            <a:r>
              <a:rPr sz="2000" spc="4" dirty="0">
                <a:latin typeface="Verdana"/>
                <a:cs typeface="Verdana"/>
              </a:rPr>
              <a:t>сексуальным </a:t>
            </a:r>
            <a:r>
              <a:rPr sz="2000" spc="41" dirty="0">
                <a:latin typeface="Verdana"/>
                <a:cs typeface="Verdana"/>
              </a:rPr>
              <a:t>насилием </a:t>
            </a:r>
            <a:r>
              <a:rPr sz="2000" spc="8" dirty="0">
                <a:latin typeface="Verdana"/>
                <a:cs typeface="Verdana"/>
              </a:rPr>
              <a:t>над </a:t>
            </a:r>
            <a:r>
              <a:rPr sz="2000" spc="-8" dirty="0">
                <a:latin typeface="Verdana"/>
                <a:cs typeface="Verdana"/>
              </a:rPr>
              <a:t>детьми </a:t>
            </a:r>
            <a:r>
              <a:rPr sz="2000" spc="-34" dirty="0">
                <a:latin typeface="Verdana"/>
                <a:cs typeface="Verdana"/>
              </a:rPr>
              <a:t>и </a:t>
            </a:r>
            <a:r>
              <a:rPr sz="2000" spc="26" dirty="0">
                <a:latin typeface="Verdana"/>
                <a:cs typeface="Verdana"/>
              </a:rPr>
              <a:t>подростками </a:t>
            </a:r>
            <a:r>
              <a:rPr sz="2000" b="0" dirty="0">
                <a:latin typeface="Verdana"/>
                <a:cs typeface="Verdana"/>
              </a:rPr>
              <a:t>понимаются </a:t>
            </a:r>
            <a:r>
              <a:rPr sz="2000" spc="4" dirty="0">
                <a:latin typeface="Verdana"/>
                <a:cs typeface="Verdana"/>
              </a:rPr>
              <a:t> </a:t>
            </a:r>
            <a:r>
              <a:rPr sz="2000" spc="-64" dirty="0">
                <a:latin typeface="Verdana"/>
                <a:cs typeface="Verdana"/>
              </a:rPr>
              <a:t>действия, </a:t>
            </a:r>
            <a:r>
              <a:rPr sz="2000" spc="-19" dirty="0">
                <a:latin typeface="Verdana"/>
                <a:cs typeface="Verdana"/>
              </a:rPr>
              <a:t>направленные </a:t>
            </a:r>
            <a:r>
              <a:rPr sz="2000" spc="26" dirty="0">
                <a:latin typeface="Verdana"/>
                <a:cs typeface="Verdana"/>
              </a:rPr>
              <a:t>на </a:t>
            </a:r>
            <a:r>
              <a:rPr sz="2000" spc="-98" dirty="0">
                <a:latin typeface="Verdana"/>
                <a:cs typeface="Verdana"/>
              </a:rPr>
              <a:t>их </a:t>
            </a:r>
            <a:r>
              <a:rPr sz="2000" spc="-53" dirty="0">
                <a:latin typeface="Verdana"/>
                <a:cs typeface="Verdana"/>
              </a:rPr>
              <a:t>вовлеченность </a:t>
            </a:r>
            <a:r>
              <a:rPr sz="2000" spc="-172" dirty="0">
                <a:latin typeface="Verdana"/>
                <a:cs typeface="Verdana"/>
              </a:rPr>
              <a:t>в </a:t>
            </a:r>
            <a:r>
              <a:rPr sz="2000" spc="-41" dirty="0">
                <a:latin typeface="Verdana"/>
                <a:cs typeface="Verdana"/>
              </a:rPr>
              <a:t>половую </a:t>
            </a:r>
            <a:r>
              <a:rPr sz="2000" spc="-90" dirty="0">
                <a:latin typeface="Verdana"/>
                <a:cs typeface="Verdana"/>
              </a:rPr>
              <a:t>жизнь, </a:t>
            </a:r>
            <a:r>
              <a:rPr sz="2000" spc="-26" dirty="0">
                <a:latin typeface="Verdana"/>
                <a:cs typeface="Verdana"/>
              </a:rPr>
              <a:t>которые </a:t>
            </a:r>
            <a:r>
              <a:rPr sz="2000" spc="-23" dirty="0">
                <a:latin typeface="Verdana"/>
                <a:cs typeface="Verdana"/>
              </a:rPr>
              <a:t> </a:t>
            </a:r>
            <a:r>
              <a:rPr sz="2000" spc="-11" dirty="0">
                <a:latin typeface="Verdana"/>
                <a:cs typeface="Verdana"/>
              </a:rPr>
              <a:t>они </a:t>
            </a:r>
            <a:r>
              <a:rPr sz="2000" spc="-172" dirty="0">
                <a:latin typeface="Verdana"/>
                <a:cs typeface="Verdana"/>
              </a:rPr>
              <a:t>в </a:t>
            </a:r>
            <a:r>
              <a:rPr sz="2000" spc="-83" dirty="0">
                <a:latin typeface="Verdana"/>
                <a:cs typeface="Verdana"/>
              </a:rPr>
              <a:t>связи </a:t>
            </a:r>
            <a:r>
              <a:rPr sz="2000" spc="150" dirty="0">
                <a:latin typeface="Verdana"/>
                <a:cs typeface="Verdana"/>
              </a:rPr>
              <a:t>с </a:t>
            </a:r>
            <a:r>
              <a:rPr sz="2000" spc="19" dirty="0">
                <a:latin typeface="Verdana"/>
                <a:cs typeface="Verdana"/>
              </a:rPr>
              <a:t>уровнем </a:t>
            </a:r>
            <a:r>
              <a:rPr sz="2000" spc="-98" dirty="0">
                <a:latin typeface="Verdana"/>
                <a:cs typeface="Verdana"/>
              </a:rPr>
              <a:t>их </a:t>
            </a:r>
            <a:r>
              <a:rPr sz="2000" spc="-75" dirty="0">
                <a:latin typeface="Verdana"/>
                <a:cs typeface="Verdana"/>
              </a:rPr>
              <a:t>развития </a:t>
            </a:r>
            <a:r>
              <a:rPr sz="2000" spc="8" dirty="0">
                <a:latin typeface="Verdana"/>
                <a:cs typeface="Verdana"/>
              </a:rPr>
              <a:t>не </a:t>
            </a:r>
            <a:r>
              <a:rPr sz="2000" spc="-4" dirty="0">
                <a:latin typeface="Verdana"/>
                <a:cs typeface="Verdana"/>
              </a:rPr>
              <a:t>понимают, </a:t>
            </a:r>
            <a:r>
              <a:rPr sz="2000" spc="26" dirty="0">
                <a:latin typeface="Verdana"/>
                <a:cs typeface="Verdana"/>
              </a:rPr>
              <a:t>поэтому </a:t>
            </a:r>
            <a:r>
              <a:rPr sz="2000" spc="8" dirty="0">
                <a:latin typeface="Verdana"/>
                <a:cs typeface="Verdana"/>
              </a:rPr>
              <a:t>не </a:t>
            </a:r>
            <a:r>
              <a:rPr sz="2000" spc="-19" dirty="0">
                <a:latin typeface="Verdana"/>
                <a:cs typeface="Verdana"/>
              </a:rPr>
              <a:t>могут </a:t>
            </a:r>
            <a:r>
              <a:rPr sz="2000" spc="-56" dirty="0">
                <a:latin typeface="Verdana"/>
                <a:cs typeface="Verdana"/>
              </a:rPr>
              <a:t>дать </a:t>
            </a:r>
            <a:r>
              <a:rPr sz="2000" spc="-53" dirty="0">
                <a:latin typeface="Verdana"/>
                <a:cs typeface="Verdana"/>
              </a:rPr>
              <a:t> </a:t>
            </a:r>
            <a:r>
              <a:rPr sz="2000" spc="-23" dirty="0">
                <a:latin typeface="Verdana"/>
                <a:cs typeface="Verdana"/>
              </a:rPr>
              <a:t>сознательного</a:t>
            </a:r>
            <a:r>
              <a:rPr sz="2000" spc="-86" dirty="0">
                <a:latin typeface="Verdana"/>
                <a:cs typeface="Verdana"/>
              </a:rPr>
              <a:t> </a:t>
            </a:r>
            <a:r>
              <a:rPr sz="2000" spc="-19" dirty="0">
                <a:latin typeface="Verdana"/>
                <a:cs typeface="Verdana"/>
              </a:rPr>
              <a:t>согласия,</a:t>
            </a:r>
            <a:r>
              <a:rPr sz="2000" spc="-86" dirty="0">
                <a:latin typeface="Verdana"/>
                <a:cs typeface="Verdana"/>
              </a:rPr>
              <a:t> </a:t>
            </a:r>
            <a:r>
              <a:rPr sz="2000" spc="-34" dirty="0">
                <a:latin typeface="Verdana"/>
                <a:cs typeface="Verdana"/>
              </a:rPr>
              <a:t>и</a:t>
            </a:r>
            <a:r>
              <a:rPr sz="2000" spc="-98" dirty="0">
                <a:latin typeface="Verdana"/>
                <a:cs typeface="Verdana"/>
              </a:rPr>
              <a:t> </a:t>
            </a:r>
            <a:r>
              <a:rPr sz="2000" spc="-26" dirty="0">
                <a:latin typeface="Verdana"/>
                <a:cs typeface="Verdana"/>
              </a:rPr>
              <a:t>которые</a:t>
            </a:r>
            <a:r>
              <a:rPr sz="2000" spc="-86" dirty="0">
                <a:latin typeface="Verdana"/>
                <a:cs typeface="Verdana"/>
              </a:rPr>
              <a:t> </a:t>
            </a:r>
            <a:r>
              <a:rPr sz="2000" spc="-23" dirty="0">
                <a:latin typeface="Verdana"/>
                <a:cs typeface="Verdana"/>
              </a:rPr>
              <a:t>служат</a:t>
            </a:r>
            <a:r>
              <a:rPr sz="2000" spc="-86" dirty="0">
                <a:latin typeface="Verdana"/>
                <a:cs typeface="Verdana"/>
              </a:rPr>
              <a:t> </a:t>
            </a:r>
            <a:r>
              <a:rPr sz="2000" spc="15" dirty="0">
                <a:latin typeface="Verdana"/>
                <a:cs typeface="Verdana"/>
              </a:rPr>
              <a:t>сексуальному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spc="-38" dirty="0">
                <a:latin typeface="Verdana"/>
                <a:cs typeface="Verdana"/>
              </a:rPr>
              <a:t>удовлетворению </a:t>
            </a:r>
            <a:r>
              <a:rPr sz="2000" spc="-461" dirty="0">
                <a:latin typeface="Verdana"/>
                <a:cs typeface="Verdana"/>
              </a:rPr>
              <a:t> </a:t>
            </a:r>
            <a:r>
              <a:rPr sz="2000" spc="-203" dirty="0">
                <a:latin typeface="Verdana"/>
                <a:cs typeface="Verdana"/>
              </a:rPr>
              <a:t>ч</a:t>
            </a:r>
            <a:r>
              <a:rPr sz="2000" spc="-19" dirty="0">
                <a:latin typeface="Verdana"/>
                <a:cs typeface="Verdana"/>
              </a:rPr>
              <a:t>е</a:t>
            </a:r>
            <a:r>
              <a:rPr sz="2000" spc="-15" dirty="0">
                <a:latin typeface="Verdana"/>
                <a:cs typeface="Verdana"/>
              </a:rPr>
              <a:t>л</a:t>
            </a:r>
            <a:r>
              <a:rPr sz="2000" spc="60" dirty="0">
                <a:latin typeface="Verdana"/>
                <a:cs typeface="Verdana"/>
              </a:rPr>
              <a:t>о</a:t>
            </a:r>
            <a:r>
              <a:rPr sz="2000" spc="-176" dirty="0">
                <a:latin typeface="Verdana"/>
                <a:cs typeface="Verdana"/>
              </a:rPr>
              <a:t>в</a:t>
            </a:r>
            <a:r>
              <a:rPr sz="2000" spc="-34" dirty="0">
                <a:latin typeface="Verdana"/>
                <a:cs typeface="Verdana"/>
              </a:rPr>
              <a:t>е</a:t>
            </a:r>
            <a:r>
              <a:rPr sz="2000" spc="-30" dirty="0">
                <a:latin typeface="Verdana"/>
                <a:cs typeface="Verdana"/>
              </a:rPr>
              <a:t>к</a:t>
            </a:r>
            <a:r>
              <a:rPr sz="2000" spc="109" dirty="0">
                <a:latin typeface="Verdana"/>
                <a:cs typeface="Verdana"/>
              </a:rPr>
              <a:t>а</a:t>
            </a:r>
            <a:r>
              <a:rPr sz="2000" spc="-94" dirty="0">
                <a:latin typeface="Verdana"/>
                <a:cs typeface="Verdana"/>
              </a:rPr>
              <a:t> </a:t>
            </a:r>
            <a:r>
              <a:rPr sz="2000" spc="146" dirty="0">
                <a:latin typeface="Verdana"/>
                <a:cs typeface="Verdana"/>
              </a:rPr>
              <a:t>с</a:t>
            </a:r>
            <a:r>
              <a:rPr sz="2000" spc="4" dirty="0">
                <a:latin typeface="Verdana"/>
                <a:cs typeface="Verdana"/>
              </a:rPr>
              <a:t>та</a:t>
            </a:r>
            <a:r>
              <a:rPr sz="2000" spc="8" dirty="0">
                <a:latin typeface="Verdana"/>
                <a:cs typeface="Verdana"/>
              </a:rPr>
              <a:t>р</a:t>
            </a:r>
            <a:r>
              <a:rPr sz="2000" spc="94" dirty="0">
                <a:latin typeface="Verdana"/>
                <a:cs typeface="Verdana"/>
              </a:rPr>
              <a:t>ш</a:t>
            </a:r>
            <a:r>
              <a:rPr sz="2000" spc="71" dirty="0">
                <a:latin typeface="Verdana"/>
                <a:cs typeface="Verdana"/>
              </a:rPr>
              <a:t>е</a:t>
            </a:r>
            <a:r>
              <a:rPr sz="2000" spc="-94" dirty="0">
                <a:latin typeface="Verdana"/>
                <a:cs typeface="Verdana"/>
              </a:rPr>
              <a:t> </a:t>
            </a:r>
            <a:r>
              <a:rPr sz="2000" spc="-105" dirty="0">
                <a:latin typeface="Verdana"/>
                <a:cs typeface="Verdana"/>
              </a:rPr>
              <a:t>и</a:t>
            </a:r>
            <a:r>
              <a:rPr sz="2000" spc="-90" dirty="0">
                <a:latin typeface="Verdana"/>
                <a:cs typeface="Verdana"/>
              </a:rPr>
              <a:t>х</a:t>
            </a:r>
            <a:r>
              <a:rPr sz="2000" spc="-98" dirty="0">
                <a:latin typeface="Verdana"/>
                <a:cs typeface="Verdana"/>
              </a:rPr>
              <a:t> </a:t>
            </a:r>
            <a:r>
              <a:rPr sz="2000" spc="-71" dirty="0">
                <a:latin typeface="Verdana"/>
                <a:cs typeface="Verdana"/>
              </a:rPr>
              <a:t>и</a:t>
            </a:r>
            <a:r>
              <a:rPr sz="2000" spc="-64" dirty="0">
                <a:latin typeface="Verdana"/>
                <a:cs typeface="Verdana"/>
              </a:rPr>
              <a:t>л</a:t>
            </a:r>
            <a:r>
              <a:rPr sz="2000" spc="-34" dirty="0">
                <a:latin typeface="Verdana"/>
                <a:cs typeface="Verdana"/>
              </a:rPr>
              <a:t>и</a:t>
            </a:r>
            <a:r>
              <a:rPr sz="2000" spc="-86" dirty="0">
                <a:latin typeface="Verdana"/>
                <a:cs typeface="Verdana"/>
              </a:rPr>
              <a:t> </a:t>
            </a:r>
            <a:r>
              <a:rPr sz="2000" spc="-176" dirty="0">
                <a:latin typeface="Verdana"/>
                <a:cs typeface="Verdana"/>
              </a:rPr>
              <a:t>в</a:t>
            </a:r>
            <a:r>
              <a:rPr sz="2000" spc="-34" dirty="0">
                <a:latin typeface="Verdana"/>
                <a:cs typeface="Verdana"/>
              </a:rPr>
              <a:t>з</a:t>
            </a:r>
            <a:r>
              <a:rPr sz="2000" spc="-38" dirty="0">
                <a:latin typeface="Verdana"/>
                <a:cs typeface="Verdana"/>
              </a:rPr>
              <a:t>р</a:t>
            </a:r>
            <a:r>
              <a:rPr sz="2000" spc="60" dirty="0">
                <a:latin typeface="Verdana"/>
                <a:cs typeface="Verdana"/>
              </a:rPr>
              <a:t>о</a:t>
            </a:r>
            <a:r>
              <a:rPr sz="2000" spc="146" dirty="0">
                <a:latin typeface="Verdana"/>
                <a:cs typeface="Verdana"/>
              </a:rPr>
              <a:t>с</a:t>
            </a:r>
            <a:r>
              <a:rPr sz="2000" spc="-94" dirty="0">
                <a:latin typeface="Verdana"/>
                <a:cs typeface="Verdana"/>
              </a:rPr>
              <a:t>л</a:t>
            </a:r>
            <a:r>
              <a:rPr sz="2000" spc="60" dirty="0">
                <a:latin typeface="Verdana"/>
                <a:cs typeface="Verdana"/>
              </a:rPr>
              <a:t>о</a:t>
            </a:r>
            <a:r>
              <a:rPr sz="2000" spc="-153" dirty="0">
                <a:latin typeface="Verdana"/>
                <a:cs typeface="Verdana"/>
              </a:rPr>
              <a:t>г</a:t>
            </a:r>
            <a:r>
              <a:rPr sz="2000" spc="60" dirty="0">
                <a:latin typeface="Verdana"/>
                <a:cs typeface="Verdana"/>
              </a:rPr>
              <a:t>о</a:t>
            </a:r>
            <a:r>
              <a:rPr sz="2000" spc="-135" dirty="0">
                <a:latin typeface="Verdana"/>
                <a:cs typeface="Verdana"/>
              </a:rPr>
              <a:t>.</a:t>
            </a:r>
            <a:r>
              <a:rPr sz="2000" spc="-300" dirty="0">
                <a:latin typeface="Verdana"/>
                <a:cs typeface="Verdana"/>
              </a:rPr>
              <a:t>»</a:t>
            </a:r>
          </a:p>
          <a:p>
            <a:pPr marL="622300" indent="1588">
              <a:spcBef>
                <a:spcPts val="4"/>
              </a:spcBef>
            </a:pPr>
            <a:endParaRPr sz="2000" dirty="0">
              <a:latin typeface="Verdana"/>
              <a:cs typeface="Verdana"/>
            </a:endParaRPr>
          </a:p>
          <a:p>
            <a:pPr marL="622300" marR="3810" indent="1588" algn="r">
              <a:spcBef>
                <a:spcPts val="4"/>
              </a:spcBef>
            </a:pPr>
            <a:r>
              <a:rPr sz="2000" spc="-23" dirty="0">
                <a:latin typeface="Verdana"/>
                <a:cs typeface="Verdana"/>
              </a:rPr>
              <a:t>Шехтер</a:t>
            </a:r>
            <a:r>
              <a:rPr sz="2000" spc="-56" dirty="0">
                <a:latin typeface="Verdana"/>
                <a:cs typeface="Verdana"/>
              </a:rPr>
              <a:t> </a:t>
            </a:r>
            <a:r>
              <a:rPr sz="2000" b="0" dirty="0">
                <a:latin typeface="Lucida Sans Unicode"/>
                <a:cs typeface="Lucida Sans Unicode"/>
              </a:rPr>
              <a:t>&amp;</a:t>
            </a:r>
            <a:r>
              <a:rPr sz="2000" spc="-23" dirty="0">
                <a:latin typeface="Lucida Sans Unicode"/>
                <a:cs typeface="Lucida Sans Unicode"/>
              </a:rPr>
              <a:t> </a:t>
            </a:r>
            <a:r>
              <a:rPr sz="2000" spc="11" dirty="0">
                <a:latin typeface="Verdana"/>
                <a:cs typeface="Verdana"/>
              </a:rPr>
              <a:t>Роберге</a:t>
            </a:r>
            <a:r>
              <a:rPr sz="2000" spc="11" dirty="0">
                <a:latin typeface="Lucida Sans Unicode"/>
                <a:cs typeface="Lucida Sans Unicode"/>
              </a:rPr>
              <a:t>,</a:t>
            </a:r>
            <a:r>
              <a:rPr sz="2000" spc="-45" dirty="0">
                <a:latin typeface="Lucida Sans Unicode"/>
                <a:cs typeface="Lucida Sans Unicode"/>
              </a:rPr>
              <a:t> </a:t>
            </a:r>
            <a:r>
              <a:rPr sz="2000" spc="-113" dirty="0">
                <a:latin typeface="Lucida Sans Unicode"/>
                <a:cs typeface="Lucida Sans Unicode"/>
              </a:rPr>
              <a:t>1976</a:t>
            </a:r>
          </a:p>
        </p:txBody>
      </p:sp>
    </p:spTree>
    <p:extLst>
      <p:ext uri="{BB962C8B-B14F-4D97-AF65-F5344CB8AC3E}">
        <p14:creationId xmlns:p14="http://schemas.microsoft.com/office/powerpoint/2010/main" val="330198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9358" y="927012"/>
            <a:ext cx="7750328" cy="27929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56235">
              <a:lnSpc>
                <a:spcPct val="140000"/>
              </a:lnSpc>
              <a:spcBef>
                <a:spcPts val="746"/>
              </a:spcBef>
            </a:pPr>
            <a:r>
              <a:rPr sz="1800" spc="-45" dirty="0" smtClean="0">
                <a:solidFill>
                  <a:srgbClr val="006600"/>
                </a:solidFill>
                <a:latin typeface="Verdana"/>
                <a:cs typeface="Verdana"/>
              </a:rPr>
              <a:t>«</a:t>
            </a:r>
            <a:r>
              <a:rPr sz="1800" spc="-45" dirty="0">
                <a:solidFill>
                  <a:srgbClr val="006600"/>
                </a:solidFill>
                <a:latin typeface="Verdana"/>
                <a:cs typeface="Verdana"/>
              </a:rPr>
              <a:t>Инцест </a:t>
            </a:r>
            <a:r>
              <a:rPr sz="1800" dirty="0">
                <a:solidFill>
                  <a:srgbClr val="006600"/>
                </a:solidFill>
                <a:latin typeface="Lucida Sans Unicode"/>
                <a:cs typeface="Lucida Sans Unicode"/>
              </a:rPr>
              <a:t>– </a:t>
            </a:r>
            <a:r>
              <a:rPr sz="1800" spc="8" dirty="0">
                <a:solidFill>
                  <a:srgbClr val="006600"/>
                </a:solidFill>
                <a:latin typeface="Verdana"/>
                <a:cs typeface="Verdana"/>
              </a:rPr>
              <a:t>это внутрисемейное сексуальное </a:t>
            </a:r>
            <a:r>
              <a:rPr sz="1800" spc="-30" dirty="0">
                <a:solidFill>
                  <a:srgbClr val="006600"/>
                </a:solidFill>
                <a:latin typeface="Verdana"/>
                <a:cs typeface="Verdana"/>
              </a:rPr>
              <a:t>использование, </a:t>
            </a:r>
            <a:r>
              <a:rPr sz="1800" spc="4" dirty="0">
                <a:solidFill>
                  <a:srgbClr val="006600"/>
                </a:solidFill>
                <a:latin typeface="Verdana"/>
                <a:cs typeface="Verdana"/>
              </a:rPr>
              <a:t>которое </a:t>
            </a:r>
            <a:r>
              <a:rPr sz="1800" spc="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п</a:t>
            </a:r>
            <a:r>
              <a:rPr sz="1800" spc="75" dirty="0">
                <a:solidFill>
                  <a:srgbClr val="006600"/>
                </a:solidFill>
                <a:latin typeface="Verdana"/>
                <a:cs typeface="Verdana"/>
              </a:rPr>
              <a:t>р</a:t>
            </a:r>
            <a:r>
              <a:rPr sz="1800" spc="9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1800" spc="109" dirty="0">
                <a:solidFill>
                  <a:srgbClr val="006600"/>
                </a:solidFill>
                <a:latin typeface="Verdana"/>
                <a:cs typeface="Verdana"/>
              </a:rPr>
              <a:t>м</a:t>
            </a:r>
            <a:r>
              <a:rPr sz="180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8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1800" spc="-210" dirty="0">
                <a:solidFill>
                  <a:srgbClr val="006600"/>
                </a:solidFill>
                <a:latin typeface="Verdana"/>
                <a:cs typeface="Verdana"/>
              </a:rPr>
              <a:t>я</a:t>
            </a:r>
            <a:r>
              <a:rPr sz="1800" spc="15" dirty="0">
                <a:solidFill>
                  <a:srgbClr val="006600"/>
                </a:solidFill>
                <a:latin typeface="Verdana"/>
                <a:cs typeface="Verdana"/>
              </a:rPr>
              <a:t>ет</a:t>
            </a:r>
            <a:r>
              <a:rPr sz="1800" spc="19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1800" spc="-210" dirty="0">
                <a:solidFill>
                  <a:srgbClr val="006600"/>
                </a:solidFill>
                <a:latin typeface="Verdana"/>
                <a:cs typeface="Verdana"/>
              </a:rPr>
              <a:t>я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124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1800" spc="-10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75" dirty="0">
                <a:solidFill>
                  <a:srgbClr val="006600"/>
                </a:solidFill>
                <a:latin typeface="Verdana"/>
                <a:cs typeface="Verdana"/>
              </a:rPr>
              <a:t>р</a:t>
            </a:r>
            <a:r>
              <a:rPr sz="1800" spc="64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68" dirty="0">
                <a:solidFill>
                  <a:srgbClr val="006600"/>
                </a:solidFill>
                <a:latin typeface="Verdana"/>
                <a:cs typeface="Verdana"/>
              </a:rPr>
              <a:t>бё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1800" spc="-127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1800" spc="-79" dirty="0">
                <a:solidFill>
                  <a:srgbClr val="006600"/>
                </a:solidFill>
                <a:latin typeface="Verdana"/>
                <a:cs typeface="Verdana"/>
              </a:rPr>
              <a:t>у</a:t>
            </a:r>
            <a:r>
              <a:rPr sz="1800" spc="-10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203" dirty="0">
                <a:solidFill>
                  <a:srgbClr val="006600"/>
                </a:solidFill>
                <a:latin typeface="Verdana"/>
                <a:cs typeface="Verdana"/>
              </a:rPr>
              <a:t>ч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л</a:t>
            </a:r>
            <a:r>
              <a:rPr sz="1800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8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1800" spc="158" dirty="0">
                <a:solidFill>
                  <a:srgbClr val="006600"/>
                </a:solidFill>
                <a:latin typeface="Verdana"/>
                <a:cs typeface="Verdana"/>
              </a:rPr>
              <a:t>а</a:t>
            </a:r>
            <a:r>
              <a:rPr sz="1800" spc="191" dirty="0">
                <a:solidFill>
                  <a:srgbClr val="006600"/>
                </a:solidFill>
                <a:latin typeface="Verdana"/>
                <a:cs typeface="Verdana"/>
              </a:rPr>
              <a:t>м</a:t>
            </a:r>
            <a:r>
              <a:rPr sz="1800" spc="-34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146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1800" spc="139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169" dirty="0">
                <a:solidFill>
                  <a:srgbClr val="006600"/>
                </a:solidFill>
                <a:latin typeface="Verdana"/>
                <a:cs typeface="Verdana"/>
              </a:rPr>
              <a:t>м</a:t>
            </a:r>
            <a:r>
              <a:rPr sz="1800" spc="-135" dirty="0">
                <a:solidFill>
                  <a:srgbClr val="006600"/>
                </a:solidFill>
                <a:latin typeface="Verdana"/>
                <a:cs typeface="Verdana"/>
              </a:rPr>
              <a:t>ь</a:t>
            </a:r>
            <a:r>
              <a:rPr sz="1800" spc="-105" dirty="0">
                <a:solidFill>
                  <a:srgbClr val="006600"/>
                </a:solidFill>
                <a:latin typeface="Verdana"/>
                <a:cs typeface="Verdana"/>
              </a:rPr>
              <a:t>и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.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105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1800" spc="64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1800" spc="-109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176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1800" spc="-127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л</a:t>
            </a:r>
            <a:r>
              <a:rPr sz="1800" spc="-127" dirty="0">
                <a:solidFill>
                  <a:srgbClr val="006600"/>
                </a:solidFill>
                <a:latin typeface="Verdana"/>
                <a:cs typeface="Verdana"/>
              </a:rPr>
              <a:t>ю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ч</a:t>
            </a:r>
            <a:r>
              <a:rPr sz="1800" dirty="0">
                <a:solidFill>
                  <a:srgbClr val="006600"/>
                </a:solidFill>
                <a:latin typeface="Verdana"/>
                <a:cs typeface="Verdana"/>
              </a:rPr>
              <a:t>ае</a:t>
            </a:r>
            <a:r>
              <a:rPr sz="1800" spc="8" dirty="0">
                <a:solidFill>
                  <a:srgbClr val="006600"/>
                </a:solidFill>
                <a:latin typeface="Verdana"/>
                <a:cs typeface="Verdana"/>
              </a:rPr>
              <a:t>т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172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1800" spc="-109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146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1800" spc="64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68" dirty="0">
                <a:solidFill>
                  <a:srgbClr val="006600"/>
                </a:solidFill>
                <a:latin typeface="Verdana"/>
                <a:cs typeface="Verdana"/>
              </a:rPr>
              <a:t>б</a:t>
            </a:r>
            <a:r>
              <a:rPr sz="1800" spc="-210" dirty="0">
                <a:solidFill>
                  <a:srgbClr val="006600"/>
                </a:solidFill>
                <a:latin typeface="Verdana"/>
                <a:cs typeface="Verdana"/>
              </a:rPr>
              <a:t>я</a:t>
            </a:r>
            <a:r>
              <a:rPr sz="18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н</a:t>
            </a:r>
            <a:r>
              <a:rPr sz="1800" spc="71" dirty="0">
                <a:solidFill>
                  <a:srgbClr val="006600"/>
                </a:solidFill>
                <a:latin typeface="Verdana"/>
                <a:cs typeface="Verdana"/>
              </a:rPr>
              <a:t>е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49" dirty="0">
                <a:solidFill>
                  <a:srgbClr val="006600"/>
                </a:solidFill>
                <a:latin typeface="Verdana"/>
                <a:cs typeface="Verdana"/>
              </a:rPr>
              <a:t>т</a:t>
            </a:r>
            <a:r>
              <a:rPr sz="1800" spc="-53" dirty="0">
                <a:solidFill>
                  <a:srgbClr val="006600"/>
                </a:solidFill>
                <a:latin typeface="Verdana"/>
                <a:cs typeface="Verdana"/>
              </a:rPr>
              <a:t>о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л</a:t>
            </a:r>
            <a:r>
              <a:rPr sz="1800" spc="-135" dirty="0">
                <a:solidFill>
                  <a:srgbClr val="006600"/>
                </a:solidFill>
                <a:latin typeface="Verdana"/>
                <a:cs typeface="Verdana"/>
              </a:rPr>
              <a:t>ь</a:t>
            </a:r>
            <a:r>
              <a:rPr sz="1800" spc="-127" dirty="0">
                <a:solidFill>
                  <a:srgbClr val="006600"/>
                </a:solidFill>
                <a:latin typeface="Verdana"/>
                <a:cs typeface="Verdana"/>
              </a:rPr>
              <a:t>к</a:t>
            </a:r>
            <a:r>
              <a:rPr sz="1800" spc="45" dirty="0">
                <a:solidFill>
                  <a:srgbClr val="006600"/>
                </a:solidFill>
                <a:latin typeface="Verdana"/>
                <a:cs typeface="Verdana"/>
              </a:rPr>
              <a:t>о  </a:t>
            </a:r>
            <a:r>
              <a:rPr sz="1800" spc="-26" dirty="0">
                <a:solidFill>
                  <a:srgbClr val="006600"/>
                </a:solidFill>
                <a:latin typeface="Verdana"/>
                <a:cs typeface="Verdana"/>
              </a:rPr>
              <a:t>половой </a:t>
            </a:r>
            <a:r>
              <a:rPr sz="1800" spc="-75" dirty="0">
                <a:solidFill>
                  <a:srgbClr val="006600"/>
                </a:solidFill>
                <a:latin typeface="Verdana"/>
                <a:cs typeface="Verdana"/>
              </a:rPr>
              <a:t>акт, </a:t>
            </a:r>
            <a:r>
              <a:rPr sz="1800" spc="4" dirty="0">
                <a:solidFill>
                  <a:srgbClr val="006600"/>
                </a:solidFill>
                <a:latin typeface="Verdana"/>
                <a:cs typeface="Verdana"/>
              </a:rPr>
              <a:t>но </a:t>
            </a:r>
            <a:r>
              <a:rPr sz="1800" spc="-34" dirty="0">
                <a:solidFill>
                  <a:srgbClr val="006600"/>
                </a:solidFill>
                <a:latin typeface="Verdana"/>
                <a:cs typeface="Verdana"/>
              </a:rPr>
              <a:t>и </a:t>
            </a:r>
            <a:r>
              <a:rPr sz="1800" spc="19" dirty="0">
                <a:solidFill>
                  <a:srgbClr val="006600"/>
                </a:solidFill>
                <a:latin typeface="Verdana"/>
                <a:cs typeface="Verdana"/>
              </a:rPr>
              <a:t>любое </a:t>
            </a:r>
            <a:r>
              <a:rPr sz="1800" spc="-34" dirty="0">
                <a:solidFill>
                  <a:srgbClr val="006600"/>
                </a:solidFill>
                <a:latin typeface="Verdana"/>
                <a:cs typeface="Verdana"/>
              </a:rPr>
              <a:t>действие, </a:t>
            </a:r>
            <a:r>
              <a:rPr sz="1800" spc="4" dirty="0">
                <a:solidFill>
                  <a:srgbClr val="006600"/>
                </a:solidFill>
                <a:latin typeface="Verdana"/>
                <a:cs typeface="Verdana"/>
              </a:rPr>
              <a:t>которое </a:t>
            </a:r>
            <a:r>
              <a:rPr sz="1800" spc="38" dirty="0">
                <a:solidFill>
                  <a:srgbClr val="006600"/>
                </a:solidFill>
                <a:latin typeface="Verdana"/>
                <a:cs typeface="Verdana"/>
              </a:rPr>
              <a:t>имеет </a:t>
            </a:r>
            <a:r>
              <a:rPr sz="1800" spc="34" dirty="0">
                <a:solidFill>
                  <a:srgbClr val="006600"/>
                </a:solidFill>
                <a:latin typeface="Verdana"/>
                <a:cs typeface="Verdana"/>
              </a:rPr>
              <a:t>намерение, </a:t>
            </a:r>
            <a:r>
              <a:rPr sz="1800" spc="3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4" dirty="0">
                <a:solidFill>
                  <a:srgbClr val="006600"/>
                </a:solidFill>
                <a:latin typeface="Verdana"/>
                <a:cs typeface="Verdana"/>
              </a:rPr>
              <a:t>сексуально </a:t>
            </a:r>
            <a:r>
              <a:rPr sz="1800" spc="-23" dirty="0">
                <a:solidFill>
                  <a:srgbClr val="006600"/>
                </a:solidFill>
                <a:latin typeface="Verdana"/>
                <a:cs typeface="Verdana"/>
              </a:rPr>
              <a:t>стимулировать </a:t>
            </a:r>
            <a:r>
              <a:rPr sz="1800" spc="30" dirty="0">
                <a:solidFill>
                  <a:srgbClr val="006600"/>
                </a:solidFill>
                <a:latin typeface="Verdana"/>
                <a:cs typeface="Verdana"/>
              </a:rPr>
              <a:t>ребёнка 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или </a:t>
            </a:r>
            <a:r>
              <a:rPr sz="1800" spc="-49" dirty="0">
                <a:solidFill>
                  <a:srgbClr val="006600"/>
                </a:solidFill>
                <a:latin typeface="Verdana"/>
                <a:cs typeface="Verdana"/>
              </a:rPr>
              <a:t>использовать </a:t>
            </a:r>
            <a:r>
              <a:rPr sz="1800" spc="30" dirty="0">
                <a:solidFill>
                  <a:srgbClr val="006600"/>
                </a:solidFill>
                <a:latin typeface="Verdana"/>
                <a:cs typeface="Verdana"/>
              </a:rPr>
              <a:t>ребёнка </a:t>
            </a:r>
            <a:r>
              <a:rPr sz="1800" spc="-109" dirty="0">
                <a:solidFill>
                  <a:srgbClr val="006600"/>
                </a:solidFill>
                <a:latin typeface="Verdana"/>
                <a:cs typeface="Verdana"/>
              </a:rPr>
              <a:t>для </a:t>
            </a:r>
            <a:r>
              <a:rPr sz="1800" spc="-10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8" dirty="0">
                <a:solidFill>
                  <a:srgbClr val="006600"/>
                </a:solidFill>
                <a:latin typeface="Verdana"/>
                <a:cs typeface="Verdana"/>
              </a:rPr>
              <a:t>сексуального</a:t>
            </a:r>
            <a:r>
              <a:rPr sz="1800" spc="-10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53" dirty="0">
                <a:solidFill>
                  <a:srgbClr val="006600"/>
                </a:solidFill>
                <a:latin typeface="Verdana"/>
                <a:cs typeface="Verdana"/>
              </a:rPr>
              <a:t>возбуждения</a:t>
            </a:r>
            <a:r>
              <a:rPr sz="1800" spc="-79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6600"/>
                </a:solidFill>
                <a:latin typeface="Verdana"/>
                <a:cs typeface="Verdana"/>
              </a:rPr>
              <a:t>насильником</a:t>
            </a:r>
            <a:r>
              <a:rPr sz="18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56" dirty="0">
                <a:solidFill>
                  <a:srgbClr val="006600"/>
                </a:solidFill>
                <a:latin typeface="Verdana"/>
                <a:cs typeface="Verdana"/>
              </a:rPr>
              <a:t>или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4" dirty="0">
                <a:solidFill>
                  <a:srgbClr val="006600"/>
                </a:solidFill>
                <a:latin typeface="Verdana"/>
                <a:cs typeface="Verdana"/>
              </a:rPr>
              <a:t>другим</a:t>
            </a:r>
            <a:r>
              <a:rPr sz="18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49" dirty="0">
                <a:solidFill>
                  <a:srgbClr val="006600"/>
                </a:solidFill>
                <a:latin typeface="Verdana"/>
                <a:cs typeface="Verdana"/>
              </a:rPr>
              <a:t>человеком.»</a:t>
            </a:r>
            <a:endParaRPr sz="1800" dirty="0">
              <a:solidFill>
                <a:srgbClr val="006600"/>
              </a:solidFill>
              <a:latin typeface="Verdana"/>
              <a:cs typeface="Verdana"/>
            </a:endParaRPr>
          </a:p>
          <a:p>
            <a:pPr marR="3810" algn="r">
              <a:spcBef>
                <a:spcPts val="1403"/>
              </a:spcBef>
            </a:pPr>
            <a:r>
              <a:rPr sz="1800" spc="75" dirty="0">
                <a:solidFill>
                  <a:srgbClr val="006600"/>
                </a:solidFill>
                <a:latin typeface="Verdana"/>
                <a:cs typeface="Verdana"/>
              </a:rPr>
              <a:t>Ю</a:t>
            </a:r>
            <a:r>
              <a:rPr sz="1800" spc="146" dirty="0">
                <a:solidFill>
                  <a:srgbClr val="006600"/>
                </a:solidFill>
                <a:latin typeface="Verdana"/>
                <a:cs typeface="Verdana"/>
              </a:rPr>
              <a:t>с</a:t>
            </a:r>
            <a:r>
              <a:rPr sz="1800" spc="-64" dirty="0">
                <a:solidFill>
                  <a:srgbClr val="006600"/>
                </a:solidFill>
                <a:latin typeface="Verdana"/>
                <a:cs typeface="Verdana"/>
              </a:rPr>
              <a:t>тиц</a:t>
            </a:r>
            <a:r>
              <a:rPr sz="1800" spc="-120" dirty="0">
                <a:solidFill>
                  <a:srgbClr val="006600"/>
                </a:solidFill>
                <a:latin typeface="Verdana"/>
                <a:cs typeface="Verdana"/>
              </a:rPr>
              <a:t>,</a:t>
            </a:r>
            <a:r>
              <a:rPr sz="18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800" spc="-113" dirty="0">
                <a:solidFill>
                  <a:srgbClr val="006600"/>
                </a:solidFill>
                <a:latin typeface="Lucida Sans Unicode"/>
                <a:cs typeface="Lucida Sans Unicode"/>
              </a:rPr>
              <a:t>1979</a:t>
            </a:r>
            <a:endParaRPr sz="1800" dirty="0">
              <a:solidFill>
                <a:srgbClr val="006600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79740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8276" y="413889"/>
            <a:ext cx="6745773" cy="82314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502920" marR="3810" indent="-493871">
              <a:spcBef>
                <a:spcPts val="79"/>
              </a:spcBef>
            </a:pPr>
            <a:r>
              <a:rPr spc="23" dirty="0">
                <a:solidFill>
                  <a:srgbClr val="002060"/>
                </a:solidFill>
              </a:rPr>
              <a:t>Сексуальное</a:t>
            </a:r>
            <a:r>
              <a:rPr spc="-195" dirty="0">
                <a:solidFill>
                  <a:srgbClr val="002060"/>
                </a:solidFill>
              </a:rPr>
              <a:t> </a:t>
            </a:r>
            <a:r>
              <a:rPr spc="-34" dirty="0">
                <a:solidFill>
                  <a:srgbClr val="002060"/>
                </a:solidFill>
              </a:rPr>
              <a:t>использование </a:t>
            </a:r>
            <a:r>
              <a:rPr spc="-832" dirty="0">
                <a:solidFill>
                  <a:srgbClr val="002060"/>
                </a:solidFill>
              </a:rPr>
              <a:t> </a:t>
            </a:r>
            <a:r>
              <a:rPr spc="-60" dirty="0">
                <a:solidFill>
                  <a:srgbClr val="002060"/>
                </a:solidFill>
              </a:rPr>
              <a:t>де</a:t>
            </a:r>
            <a:r>
              <a:rPr spc="-56" dirty="0">
                <a:solidFill>
                  <a:srgbClr val="002060"/>
                </a:solidFill>
              </a:rPr>
              <a:t>т</a:t>
            </a:r>
            <a:r>
              <a:rPr spc="38" dirty="0">
                <a:solidFill>
                  <a:srgbClr val="002060"/>
                </a:solidFill>
              </a:rPr>
              <a:t>ей</a:t>
            </a:r>
            <a:r>
              <a:rPr spc="-203" dirty="0">
                <a:solidFill>
                  <a:srgbClr val="002060"/>
                </a:solidFill>
              </a:rPr>
              <a:t> </a:t>
            </a:r>
            <a:r>
              <a:rPr spc="-304" dirty="0">
                <a:solidFill>
                  <a:srgbClr val="002060"/>
                </a:solidFill>
              </a:rPr>
              <a:t>в</a:t>
            </a:r>
            <a:r>
              <a:rPr spc="-180" dirty="0">
                <a:solidFill>
                  <a:srgbClr val="002060"/>
                </a:solidFill>
              </a:rPr>
              <a:t> </a:t>
            </a:r>
            <a:r>
              <a:rPr spc="270" dirty="0">
                <a:solidFill>
                  <a:srgbClr val="002060"/>
                </a:solidFill>
              </a:rPr>
              <a:t>с</a:t>
            </a:r>
            <a:r>
              <a:rPr spc="266" dirty="0">
                <a:solidFill>
                  <a:srgbClr val="002060"/>
                </a:solidFill>
              </a:rPr>
              <a:t>е</a:t>
            </a:r>
            <a:r>
              <a:rPr spc="307" dirty="0">
                <a:solidFill>
                  <a:srgbClr val="002060"/>
                </a:solidFill>
              </a:rPr>
              <a:t>м</a:t>
            </a:r>
            <a:r>
              <a:rPr spc="-240" dirty="0">
                <a:solidFill>
                  <a:srgbClr val="002060"/>
                </a:solidFill>
              </a:rPr>
              <a:t>ь</a:t>
            </a:r>
            <a:r>
              <a:rPr spc="-45" dirty="0">
                <a:solidFill>
                  <a:srgbClr val="002060"/>
                </a:solidFill>
              </a:rPr>
              <a:t>е</a:t>
            </a:r>
            <a:r>
              <a:rPr spc="-30" dirty="0">
                <a:solidFill>
                  <a:srgbClr val="002060"/>
                </a:solidFill>
              </a:rPr>
              <a:t>.</a:t>
            </a:r>
            <a:r>
              <a:rPr spc="-206" dirty="0">
                <a:solidFill>
                  <a:srgbClr val="002060"/>
                </a:solidFill>
              </a:rPr>
              <a:t> </a:t>
            </a:r>
            <a:r>
              <a:rPr spc="-60" dirty="0">
                <a:solidFill>
                  <a:srgbClr val="002060"/>
                </a:solidFill>
              </a:rPr>
              <a:t>И</a:t>
            </a:r>
            <a:r>
              <a:rPr spc="-56" dirty="0">
                <a:solidFill>
                  <a:srgbClr val="002060"/>
                </a:solidFill>
              </a:rPr>
              <a:t>н</a:t>
            </a:r>
            <a:r>
              <a:rPr spc="15" dirty="0">
                <a:solidFill>
                  <a:srgbClr val="002060"/>
                </a:solidFill>
              </a:rPr>
              <a:t>ц</a:t>
            </a:r>
            <a:r>
              <a:rPr spc="214" dirty="0">
                <a:solidFill>
                  <a:srgbClr val="002060"/>
                </a:solidFill>
              </a:rPr>
              <a:t>е</a:t>
            </a:r>
            <a:r>
              <a:rPr spc="191" dirty="0">
                <a:solidFill>
                  <a:srgbClr val="002060"/>
                </a:solidFill>
              </a:rPr>
              <a:t>с</a:t>
            </a:r>
            <a:r>
              <a:rPr spc="-274" dirty="0">
                <a:solidFill>
                  <a:srgbClr val="002060"/>
                </a:solidFill>
              </a:rPr>
              <a:t>т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64929" y="1382232"/>
            <a:ext cx="7056300" cy="243848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434941" marR="120015">
              <a:lnSpc>
                <a:spcPct val="150000"/>
              </a:lnSpc>
              <a:spcBef>
                <a:spcPts val="746"/>
              </a:spcBef>
            </a:pPr>
            <a:r>
              <a:rPr sz="1600" spc="-86" dirty="0" smtClean="0">
                <a:solidFill>
                  <a:srgbClr val="006600"/>
                </a:solidFill>
                <a:latin typeface="Verdana"/>
                <a:cs typeface="Verdana"/>
              </a:rPr>
              <a:t>«</a:t>
            </a:r>
            <a:r>
              <a:rPr sz="1600" spc="-86" dirty="0">
                <a:solidFill>
                  <a:srgbClr val="006600"/>
                </a:solidFill>
                <a:latin typeface="Verdana"/>
                <a:cs typeface="Verdana"/>
              </a:rPr>
              <a:t>Если </a:t>
            </a:r>
            <a:r>
              <a:rPr sz="1600" spc="23" dirty="0">
                <a:solidFill>
                  <a:srgbClr val="006600"/>
                </a:solidFill>
                <a:latin typeface="Verdana"/>
                <a:cs typeface="Verdana"/>
              </a:rPr>
              <a:t>ребёнок </a:t>
            </a:r>
            <a:r>
              <a:rPr sz="1600" spc="-68" dirty="0">
                <a:solidFill>
                  <a:srgbClr val="006600"/>
                </a:solidFill>
                <a:latin typeface="Verdana"/>
                <a:cs typeface="Verdana"/>
              </a:rPr>
              <a:t>вынужден </a:t>
            </a:r>
            <a:r>
              <a:rPr sz="1600" spc="-75" dirty="0">
                <a:solidFill>
                  <a:srgbClr val="006600"/>
                </a:solidFill>
                <a:latin typeface="Verdana"/>
                <a:cs typeface="Verdana"/>
              </a:rPr>
              <a:t>удовлетворять </a:t>
            </a:r>
            <a:r>
              <a:rPr sz="1600" spc="-11" dirty="0">
                <a:solidFill>
                  <a:srgbClr val="006600"/>
                </a:solidFill>
                <a:latin typeface="Verdana"/>
                <a:cs typeface="Verdana"/>
              </a:rPr>
              <a:t>сексуальную потребность </a:t>
            </a:r>
            <a:r>
              <a:rPr sz="1600" spc="-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23" dirty="0">
                <a:solidFill>
                  <a:srgbClr val="006600"/>
                </a:solidFill>
                <a:latin typeface="Verdana"/>
                <a:cs typeface="Verdana"/>
              </a:rPr>
              <a:t>родителей,</a:t>
            </a:r>
            <a:r>
              <a:rPr sz="1600" spc="-6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8" dirty="0">
                <a:solidFill>
                  <a:srgbClr val="006600"/>
                </a:solidFill>
                <a:latin typeface="Verdana"/>
                <a:cs typeface="Verdana"/>
              </a:rPr>
              <a:t>это</a:t>
            </a:r>
            <a:r>
              <a:rPr sz="16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23" dirty="0">
                <a:solidFill>
                  <a:srgbClr val="006600"/>
                </a:solidFill>
                <a:latin typeface="Verdana"/>
                <a:cs typeface="Verdana"/>
              </a:rPr>
              <a:t>инцест.</a:t>
            </a:r>
            <a:r>
              <a:rPr sz="1600" spc="-86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64" dirty="0">
                <a:solidFill>
                  <a:srgbClr val="006600"/>
                </a:solidFill>
                <a:latin typeface="Verdana"/>
                <a:cs typeface="Verdana"/>
              </a:rPr>
              <a:t>Ужас</a:t>
            </a:r>
            <a:r>
              <a:rPr sz="16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11" dirty="0">
                <a:solidFill>
                  <a:srgbClr val="006600"/>
                </a:solidFill>
                <a:latin typeface="Verdana"/>
                <a:cs typeface="Verdana"/>
              </a:rPr>
              <a:t>инцеста</a:t>
            </a:r>
            <a:r>
              <a:rPr sz="1600" spc="-90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38" dirty="0">
                <a:solidFill>
                  <a:srgbClr val="006600"/>
                </a:solidFill>
                <a:latin typeface="Verdana"/>
                <a:cs typeface="Verdana"/>
              </a:rPr>
              <a:t>находится</a:t>
            </a:r>
            <a:r>
              <a:rPr sz="16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8" dirty="0">
                <a:solidFill>
                  <a:srgbClr val="006600"/>
                </a:solidFill>
                <a:latin typeface="Verdana"/>
                <a:cs typeface="Verdana"/>
              </a:rPr>
              <a:t>не</a:t>
            </a:r>
            <a:r>
              <a:rPr sz="1600" spc="-94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68" dirty="0">
                <a:solidFill>
                  <a:srgbClr val="006600"/>
                </a:solidFill>
                <a:latin typeface="Verdana"/>
                <a:cs typeface="Verdana"/>
              </a:rPr>
              <a:t>только</a:t>
            </a:r>
            <a:r>
              <a:rPr sz="1600" spc="-98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172" dirty="0">
                <a:solidFill>
                  <a:srgbClr val="006600"/>
                </a:solidFill>
                <a:latin typeface="Verdana"/>
                <a:cs typeface="Verdana"/>
              </a:rPr>
              <a:t>в</a:t>
            </a:r>
            <a:r>
              <a:rPr sz="1600" spc="-10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23" dirty="0">
                <a:solidFill>
                  <a:srgbClr val="006600"/>
                </a:solidFill>
                <a:latin typeface="Verdana"/>
                <a:cs typeface="Verdana"/>
              </a:rPr>
              <a:t>сексуальном </a:t>
            </a:r>
            <a:r>
              <a:rPr sz="1600" spc="-461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49" dirty="0">
                <a:solidFill>
                  <a:srgbClr val="006600"/>
                </a:solidFill>
                <a:latin typeface="Verdana"/>
                <a:cs typeface="Verdana"/>
              </a:rPr>
              <a:t>акте, </a:t>
            </a:r>
            <a:r>
              <a:rPr sz="1600" spc="109" dirty="0">
                <a:solidFill>
                  <a:srgbClr val="006600"/>
                </a:solidFill>
                <a:latin typeface="Verdana"/>
                <a:cs typeface="Verdana"/>
              </a:rPr>
              <a:t>а </a:t>
            </a:r>
            <a:r>
              <a:rPr sz="1600" spc="-172" dirty="0">
                <a:solidFill>
                  <a:srgbClr val="006600"/>
                </a:solidFill>
                <a:latin typeface="Verdana"/>
                <a:cs typeface="Verdana"/>
              </a:rPr>
              <a:t>в </a:t>
            </a:r>
            <a:r>
              <a:rPr sz="1600" spc="8" dirty="0">
                <a:solidFill>
                  <a:srgbClr val="006600"/>
                </a:solidFill>
                <a:latin typeface="Verdana"/>
                <a:cs typeface="Verdana"/>
              </a:rPr>
              <a:t>абсолютной </a:t>
            </a:r>
            <a:r>
              <a:rPr sz="1600" spc="-11" dirty="0">
                <a:solidFill>
                  <a:srgbClr val="006600"/>
                </a:solidFill>
                <a:latin typeface="Verdana"/>
                <a:cs typeface="Verdana"/>
              </a:rPr>
              <a:t>эксплуатации </a:t>
            </a:r>
            <a:r>
              <a:rPr sz="1600" spc="-15" dirty="0">
                <a:solidFill>
                  <a:srgbClr val="006600"/>
                </a:solidFill>
                <a:latin typeface="Verdana"/>
                <a:cs typeface="Verdana"/>
              </a:rPr>
              <a:t>детей </a:t>
            </a:r>
            <a:r>
              <a:rPr sz="1600" spc="-34" dirty="0">
                <a:solidFill>
                  <a:srgbClr val="006600"/>
                </a:solidFill>
                <a:latin typeface="Verdana"/>
                <a:cs typeface="Verdana"/>
              </a:rPr>
              <a:t>и </a:t>
            </a:r>
            <a:r>
              <a:rPr sz="1600" spc="-15" dirty="0">
                <a:solidFill>
                  <a:srgbClr val="006600"/>
                </a:solidFill>
                <a:latin typeface="Verdana"/>
                <a:cs typeface="Verdana"/>
              </a:rPr>
              <a:t>коррупции </a:t>
            </a:r>
            <a:r>
              <a:rPr sz="1600" spc="-19" dirty="0">
                <a:solidFill>
                  <a:srgbClr val="006600"/>
                </a:solidFill>
                <a:latin typeface="Verdana"/>
                <a:cs typeface="Verdana"/>
              </a:rPr>
              <a:t>родительской </a:t>
            </a:r>
            <a:r>
              <a:rPr sz="1600" spc="-15" dirty="0">
                <a:solidFill>
                  <a:srgbClr val="006600"/>
                </a:solidFill>
                <a:latin typeface="Verdana"/>
                <a:cs typeface="Verdana"/>
              </a:rPr>
              <a:t> </a:t>
            </a:r>
            <a:r>
              <a:rPr sz="1600" spc="-94" dirty="0">
                <a:solidFill>
                  <a:srgbClr val="006600"/>
                </a:solidFill>
                <a:latin typeface="Verdana"/>
                <a:cs typeface="Verdana"/>
              </a:rPr>
              <a:t>любви»</a:t>
            </a:r>
          </a:p>
          <a:p>
            <a:pPr marL="1425416">
              <a:spcBef>
                <a:spcPts val="4"/>
              </a:spcBef>
            </a:pPr>
            <a:endParaRPr sz="1600" dirty="0">
              <a:solidFill>
                <a:srgbClr val="006600"/>
              </a:solidFill>
              <a:latin typeface="Verdana"/>
              <a:cs typeface="Verdana"/>
            </a:endParaRPr>
          </a:p>
          <a:p>
            <a:pPr marL="1425416" marR="3810" algn="r">
              <a:spcBef>
                <a:spcPts val="4"/>
              </a:spcBef>
            </a:pPr>
            <a:r>
              <a:rPr sz="1600" spc="-30" dirty="0">
                <a:solidFill>
                  <a:srgbClr val="006600"/>
                </a:solidFill>
                <a:latin typeface="Verdana"/>
                <a:cs typeface="Verdana"/>
              </a:rPr>
              <a:t>Герман,1981</a:t>
            </a:r>
          </a:p>
        </p:txBody>
      </p:sp>
    </p:spTree>
    <p:extLst>
      <p:ext uri="{BB962C8B-B14F-4D97-AF65-F5344CB8AC3E}">
        <p14:creationId xmlns:p14="http://schemas.microsoft.com/office/powerpoint/2010/main" val="1618227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 smtClean="0">
                <a:solidFill>
                  <a:schemeClr val="hlink"/>
                </a:solidFill>
              </a:rPr>
              <a:t>Типы детей, пострадавших от сексуального насилия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425" y="1544537"/>
            <a:ext cx="8229600" cy="2778919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006600"/>
                </a:solidFill>
              </a:rPr>
              <a:t>Условно-провоцирующий тип</a:t>
            </a:r>
          </a:p>
          <a:p>
            <a:pPr eaLnBrk="1" hangingPunct="1"/>
            <a:r>
              <a:rPr lang="ru-RU" altLang="ru-RU" dirty="0" smtClean="0">
                <a:solidFill>
                  <a:srgbClr val="006600"/>
                </a:solidFill>
              </a:rPr>
              <a:t>Условно-подчиняемый тип</a:t>
            </a:r>
          </a:p>
          <a:p>
            <a:pPr eaLnBrk="1" hangingPunct="1"/>
            <a:r>
              <a:rPr lang="ru-RU" altLang="ru-RU" dirty="0" smtClean="0">
                <a:solidFill>
                  <a:srgbClr val="006600"/>
                </a:solidFill>
              </a:rPr>
              <a:t>Адекватно-сопротивляющийся тип</a:t>
            </a:r>
          </a:p>
        </p:txBody>
      </p:sp>
    </p:spTree>
    <p:extLst>
      <p:ext uri="{BB962C8B-B14F-4D97-AF65-F5344CB8AC3E}">
        <p14:creationId xmlns:p14="http://schemas.microsoft.com/office/powerpoint/2010/main" val="2153310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99325" y="0"/>
            <a:ext cx="7547700" cy="682800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002060"/>
                </a:solidFill>
              </a:rPr>
              <a:t>ПРИЗНАКИ СЕКСУАЛЬНОГО НАСИЛИЯ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635" y="725148"/>
            <a:ext cx="8066087" cy="3781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6600"/>
                </a:solidFill>
              </a:rPr>
              <a:t>Физические симптомы сексуального насилия над ребенком</a:t>
            </a:r>
            <a:r>
              <a:rPr lang="ru-RU" altLang="ru-RU" dirty="0">
                <a:solidFill>
                  <a:srgbClr val="0066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rgbClr val="006600"/>
                </a:solidFill>
              </a:rPr>
              <a:t> </a:t>
            </a:r>
            <a:r>
              <a:rPr lang="ru-RU" altLang="ru-RU" i="1" dirty="0">
                <a:solidFill>
                  <a:srgbClr val="006600"/>
                </a:solidFill>
              </a:rPr>
              <a:t>Изменения в выражении сексуальности ребенка</a:t>
            </a:r>
            <a:r>
              <a:rPr lang="ru-RU" altLang="ru-RU" dirty="0">
                <a:solidFill>
                  <a:srgbClr val="0066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6600"/>
                </a:solidFill>
              </a:rPr>
              <a:t>Изменения в эмоциональном состоянии и общении ребенка</a:t>
            </a:r>
            <a:r>
              <a:rPr lang="ru-RU" altLang="ru-RU" dirty="0">
                <a:solidFill>
                  <a:srgbClr val="0066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6600"/>
                </a:solidFill>
              </a:rPr>
              <a:t>Изменения личности и мотивации ребенка, социальные признаки</a:t>
            </a:r>
            <a:r>
              <a:rPr lang="ru-RU" altLang="ru-RU" dirty="0">
                <a:solidFill>
                  <a:srgbClr val="0066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6600"/>
                </a:solidFill>
              </a:rPr>
              <a:t>Изменения самосознания ребенка </a:t>
            </a:r>
          </a:p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6600"/>
                </a:solidFill>
              </a:rPr>
              <a:t>Появление невротических и психосоматических симптомов </a:t>
            </a:r>
          </a:p>
        </p:txBody>
      </p:sp>
    </p:spTree>
    <p:extLst>
      <p:ext uri="{BB962C8B-B14F-4D97-AF65-F5344CB8AC3E}">
        <p14:creationId xmlns:p14="http://schemas.microsoft.com/office/powerpoint/2010/main" val="1082308841"/>
      </p:ext>
    </p:extLst>
  </p:cSld>
  <p:clrMapOvr>
    <a:masterClrMapping/>
  </p:clrMapOvr>
</p:sld>
</file>

<file path=ppt/theme/theme1.xml><?xml version="1.0" encoding="utf-8"?>
<a:theme xmlns:a="http://schemas.openxmlformats.org/drawingml/2006/main" name="Trinculo template">
  <a:themeElements>
    <a:clrScheme name="Custom 347">
      <a:dk1>
        <a:srgbClr val="505670"/>
      </a:dk1>
      <a:lt1>
        <a:srgbClr val="FFFFFF"/>
      </a:lt1>
      <a:dk2>
        <a:srgbClr val="979CB8"/>
      </a:dk2>
      <a:lt2>
        <a:srgbClr val="EFF0F4"/>
      </a:lt2>
      <a:accent1>
        <a:srgbClr val="F9AC08"/>
      </a:accent1>
      <a:accent2>
        <a:srgbClr val="C48706"/>
      </a:accent2>
      <a:accent3>
        <a:srgbClr val="01ABCF"/>
      </a:accent3>
      <a:accent4>
        <a:srgbClr val="00839F"/>
      </a:accent4>
      <a:accent5>
        <a:srgbClr val="AACF20"/>
      </a:accent5>
      <a:accent6>
        <a:srgbClr val="EA3A68"/>
      </a:accent6>
      <a:hlink>
        <a:srgbClr val="505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1936</Words>
  <Application>Microsoft Office PowerPoint</Application>
  <PresentationFormat>Экран (16:9)</PresentationFormat>
  <Paragraphs>269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Trinculo template</vt:lpstr>
      <vt:lpstr>Профилактика жестокого обращения и преступлений против половой неприкосновенности детей в образовательных организациях</vt:lpstr>
      <vt:lpstr>Презентация PowerPoint</vt:lpstr>
      <vt:lpstr>Презентация PowerPoint</vt:lpstr>
      <vt:lpstr>СЕКСУАЛЬНОЕ НАСИЛИЕ —</vt:lpstr>
      <vt:lpstr>Презентация PowerPoint</vt:lpstr>
      <vt:lpstr>Презентация PowerPoint</vt:lpstr>
      <vt:lpstr>Сексуальное использование  детей в семье. Инцест</vt:lpstr>
      <vt:lpstr>Типы детей, пострадавших от сексуального насилия</vt:lpstr>
      <vt:lpstr>ПРИЗНАКИ СЕКСУАЛЬНОГО НАСИЛИЯ</vt:lpstr>
      <vt:lpstr>Симптомы, диагностика и последствия сексуального насилия </vt:lpstr>
      <vt:lpstr>Особенности психического  состояния и поведения  ребёнка:</vt:lpstr>
      <vt:lpstr>Дети младшего школьного возраста: </vt:lpstr>
      <vt:lpstr>Подростки: </vt:lpstr>
      <vt:lpstr>Презентация PowerPoint</vt:lpstr>
      <vt:lpstr>Эмоциональные реакции детей на насилие и жестокость A. Green (1995)</vt:lpstr>
      <vt:lpstr>Эмоциональные реакции детей на насилие и жестокость A. Green (1995)</vt:lpstr>
      <vt:lpstr>Эмоциональные реакции детей на насилие и жестокость A. Green (1995)</vt:lpstr>
      <vt:lpstr>Эмоциональные реакции детей на насилие и жестокость A. Green (1995)</vt:lpstr>
      <vt:lpstr>«СИНДРОМ ПРИСПОСОБЛЕНИЯ»</vt:lpstr>
      <vt:lpstr>Причин молчания несколько:</vt:lpstr>
      <vt:lpstr>У жертв насилия чаще всего наблюдаются отклонения в следующих сферах: </vt:lpstr>
      <vt:lpstr>Типичные долговременные последствия  переживших инцест</vt:lpstr>
      <vt:lpstr>Фазы  протекания  травмы</vt:lpstr>
      <vt:lpstr>Фазы  протекания  травмы</vt:lpstr>
      <vt:lpstr>Фазы   протекания   травмы</vt:lpstr>
      <vt:lpstr>Фазы  протекания  травмы</vt:lpstr>
      <vt:lpstr>Неблагополучные семьи подразделяются на семьи: </vt:lpstr>
      <vt:lpstr>В группу риска родителей входят: </vt:lpstr>
      <vt:lpstr>        Российским законодательством установлено несколько видов ответственности лиц, допускающих жестокое обращение с ребенком. </vt:lpstr>
      <vt:lpstr>ПРОФИЛАКТИКА НАСИЛИЯ НАД ДЕТЬМИ</vt:lpstr>
      <vt:lpstr>Классификация профилактики</vt:lpstr>
      <vt:lpstr>Задачи, стоящие перед специалистом, работающим с ребенком – жертвой насилия</vt:lpstr>
      <vt:lpstr>Факторы риска</vt:lpstr>
      <vt:lpstr>Ресурс</vt:lpstr>
      <vt:lpstr>Профилактическая работа с семьей</vt:lpstr>
      <vt:lpstr>Профилактика виктимного поведения ребенка</vt:lpstr>
      <vt:lpstr>Конструирование образовательного пространства защищенности</vt:lpstr>
      <vt:lpstr>Организация помощи ребенку, пережившему насилие </vt:lpstr>
      <vt:lpstr>Профилактические мероприятия. </vt:lpstr>
      <vt:lpstr>Условия помощи</vt:lpstr>
      <vt:lpstr>Презентация PowerPoint</vt:lpstr>
      <vt:lpstr>РАБОЧИЙ ЛИСТОК «Письмо родителю, непричастному к сексуальному насилию» </vt:lpstr>
      <vt:lpstr>РАБОЧИЙ ЛИСТОК «Письмо обидчику»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Пользователь Windows</cp:lastModifiedBy>
  <cp:revision>72</cp:revision>
  <dcterms:modified xsi:type="dcterms:W3CDTF">2022-03-15T07:10:28Z</dcterms:modified>
</cp:coreProperties>
</file>